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853" r:id="rId2"/>
    <p:sldId id="1205" r:id="rId3"/>
    <p:sldId id="1216" r:id="rId4"/>
    <p:sldId id="1217" r:id="rId5"/>
    <p:sldId id="1218" r:id="rId6"/>
    <p:sldId id="1220" r:id="rId7"/>
    <p:sldId id="1134" r:id="rId8"/>
    <p:sldId id="1135" r:id="rId9"/>
    <p:sldId id="1136" r:id="rId10"/>
    <p:sldId id="1138" r:id="rId11"/>
    <p:sldId id="1247" r:id="rId12"/>
    <p:sldId id="1139" r:id="rId13"/>
    <p:sldId id="1248" r:id="rId14"/>
    <p:sldId id="1141" r:id="rId15"/>
    <p:sldId id="1142" r:id="rId16"/>
    <p:sldId id="1249" r:id="rId17"/>
    <p:sldId id="1144" r:id="rId18"/>
    <p:sldId id="1143" r:id="rId19"/>
    <p:sldId id="1145" r:id="rId20"/>
    <p:sldId id="1146" r:id="rId21"/>
    <p:sldId id="1147" r:id="rId22"/>
    <p:sldId id="1148" r:id="rId23"/>
    <p:sldId id="1149" r:id="rId24"/>
    <p:sldId id="1150" r:id="rId25"/>
    <p:sldId id="1151" r:id="rId26"/>
    <p:sldId id="1152" r:id="rId27"/>
    <p:sldId id="1155" r:id="rId28"/>
    <p:sldId id="1250" r:id="rId29"/>
    <p:sldId id="1156" r:id="rId30"/>
    <p:sldId id="1157" r:id="rId31"/>
    <p:sldId id="1158" r:id="rId32"/>
    <p:sldId id="1159" r:id="rId33"/>
    <p:sldId id="1160" r:id="rId34"/>
    <p:sldId id="1161" r:id="rId35"/>
    <p:sldId id="1162" r:id="rId36"/>
    <p:sldId id="1163" r:id="rId37"/>
    <p:sldId id="1164" r:id="rId38"/>
    <p:sldId id="1165" r:id="rId39"/>
    <p:sldId id="1166" r:id="rId40"/>
    <p:sldId id="1167" r:id="rId41"/>
    <p:sldId id="1168" r:id="rId42"/>
    <p:sldId id="1169" r:id="rId43"/>
    <p:sldId id="1170" r:id="rId44"/>
    <p:sldId id="1171" r:id="rId45"/>
    <p:sldId id="1172" r:id="rId46"/>
    <p:sldId id="1173" r:id="rId47"/>
    <p:sldId id="1174" r:id="rId48"/>
    <p:sldId id="1175" r:id="rId49"/>
    <p:sldId id="1176" r:id="rId50"/>
    <p:sldId id="1177" r:id="rId51"/>
    <p:sldId id="1178" r:id="rId52"/>
    <p:sldId id="1179" r:id="rId53"/>
    <p:sldId id="1180" r:id="rId54"/>
    <p:sldId id="1245" r:id="rId55"/>
    <p:sldId id="1222" r:id="rId56"/>
    <p:sldId id="1223" r:id="rId57"/>
    <p:sldId id="1224" r:id="rId58"/>
    <p:sldId id="1225" r:id="rId59"/>
    <p:sldId id="1226" r:id="rId60"/>
    <p:sldId id="1227" r:id="rId61"/>
    <p:sldId id="1228" r:id="rId62"/>
    <p:sldId id="1229" r:id="rId63"/>
    <p:sldId id="1230" r:id="rId64"/>
    <p:sldId id="1231" r:id="rId65"/>
    <p:sldId id="1232" r:id="rId66"/>
    <p:sldId id="1233" r:id="rId67"/>
    <p:sldId id="1234" r:id="rId68"/>
    <p:sldId id="1235" r:id="rId69"/>
    <p:sldId id="1236" r:id="rId70"/>
    <p:sldId id="1252" r:id="rId71"/>
    <p:sldId id="1237" r:id="rId72"/>
    <p:sldId id="1238" r:id="rId73"/>
    <p:sldId id="1239" r:id="rId74"/>
    <p:sldId id="1240" r:id="rId75"/>
    <p:sldId id="1241" r:id="rId76"/>
    <p:sldId id="1242" r:id="rId77"/>
    <p:sldId id="1243" r:id="rId78"/>
    <p:sldId id="1244" r:id="rId79"/>
    <p:sldId id="1251" r:id="rId80"/>
    <p:sldId id="1246" r:id="rId81"/>
    <p:sldId id="1213" r:id="rId82"/>
    <p:sldId id="1206" r:id="rId83"/>
    <p:sldId id="1214" r:id="rId84"/>
    <p:sldId id="1215" r:id="rId85"/>
    <p:sldId id="1207" r:id="rId86"/>
    <p:sldId id="1208" r:id="rId87"/>
    <p:sldId id="1209" r:id="rId88"/>
    <p:sldId id="1210" r:id="rId89"/>
    <p:sldId id="1212" r:id="rId90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FF66"/>
    <a:srgbClr val="CC9900"/>
    <a:srgbClr val="0000CC"/>
    <a:srgbClr val="FFFF99"/>
    <a:srgbClr val="FFCC99"/>
    <a:srgbClr val="FFCC66"/>
    <a:srgbClr val="FF0701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0154" autoAdjust="0"/>
  </p:normalViewPr>
  <p:slideViewPr>
    <p:cSldViewPr>
      <p:cViewPr varScale="1">
        <p:scale>
          <a:sx n="75" d="100"/>
          <a:sy n="75" d="100"/>
        </p:scale>
        <p:origin x="7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Complementary_Metal_Oxide_Semiconductor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e.wikipedia.org/wiki/Transistor-Transistor-Logik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oT82NDpcv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</a:t>
            </a:r>
            <a:r>
              <a:rPr lang="de-DE" altLang="de-DE" dirty="0" smtClean="0"/>
              <a:t>Schaltkreise</a:t>
            </a:r>
            <a:br>
              <a:rPr lang="de-DE" altLang="de-DE" dirty="0" smtClean="0"/>
            </a:br>
            <a:r>
              <a:rPr lang="de-DE" altLang="de-DE" dirty="0" smtClean="0"/>
              <a:t>Vorlesung 3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NOR kann man in NAND umwandeln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40386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038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572000" y="4724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4572000" y="4724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4572000" y="5638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4876800" y="4724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40386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40386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57150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3505200" y="25908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4267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42672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4953000" y="41148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68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Inverter kann man mit NAND realisieren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45720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Ellipse 53"/>
          <p:cNvSpPr/>
          <p:nvPr/>
        </p:nvSpPr>
        <p:spPr bwMode="auto">
          <a:xfrm>
            <a:off x="4572000" y="3276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Gleichschenkliges Dreieck 54"/>
          <p:cNvSpPr/>
          <p:nvPr/>
        </p:nvSpPr>
        <p:spPr bwMode="auto">
          <a:xfrm rot="5400000">
            <a:off x="3584448" y="2968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886200" y="4572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886200" y="4572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4572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5029200" y="4876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3352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3528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3352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28194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1242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4191000" y="3962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  <p:cxnSp>
        <p:nvCxnSpPr>
          <p:cNvPr id="112" name="Gerade Verbindung 56"/>
          <p:cNvCxnSpPr/>
          <p:nvPr/>
        </p:nvCxnSpPr>
        <p:spPr bwMode="auto">
          <a:xfrm>
            <a:off x="38862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2255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Alle Funktionen können basierend auf NAND realisiert werden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107" name="Wolke 106"/>
          <p:cNvSpPr/>
          <p:nvPr/>
        </p:nvSpPr>
        <p:spPr bwMode="auto">
          <a:xfrm>
            <a:off x="75438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Wolke 107"/>
          <p:cNvSpPr/>
          <p:nvPr/>
        </p:nvSpPr>
        <p:spPr bwMode="auto">
          <a:xfrm>
            <a:off x="75438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Wolke 108"/>
          <p:cNvSpPr/>
          <p:nvPr/>
        </p:nvSpPr>
        <p:spPr bwMode="auto">
          <a:xfrm>
            <a:off x="75438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Wolke 109"/>
          <p:cNvSpPr/>
          <p:nvPr/>
        </p:nvSpPr>
        <p:spPr bwMode="auto">
          <a:xfrm>
            <a:off x="75438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Wolke 110"/>
          <p:cNvSpPr/>
          <p:nvPr/>
        </p:nvSpPr>
        <p:spPr bwMode="auto">
          <a:xfrm>
            <a:off x="75438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Wolke 111"/>
          <p:cNvSpPr/>
          <p:nvPr/>
        </p:nvSpPr>
        <p:spPr bwMode="auto">
          <a:xfrm>
            <a:off x="75438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Wolke 112"/>
          <p:cNvSpPr/>
          <p:nvPr/>
        </p:nvSpPr>
        <p:spPr bwMode="auto">
          <a:xfrm>
            <a:off x="75438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Wolke 113"/>
          <p:cNvSpPr/>
          <p:nvPr/>
        </p:nvSpPr>
        <p:spPr bwMode="auto">
          <a:xfrm>
            <a:off x="75438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Wolke 114"/>
          <p:cNvSpPr/>
          <p:nvPr/>
        </p:nvSpPr>
        <p:spPr bwMode="auto">
          <a:xfrm>
            <a:off x="85344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Wolke 115"/>
          <p:cNvSpPr/>
          <p:nvPr/>
        </p:nvSpPr>
        <p:spPr bwMode="auto">
          <a:xfrm>
            <a:off x="85344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Wolke 116"/>
          <p:cNvSpPr/>
          <p:nvPr/>
        </p:nvSpPr>
        <p:spPr bwMode="auto">
          <a:xfrm>
            <a:off x="85344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Wolke 117"/>
          <p:cNvSpPr/>
          <p:nvPr/>
        </p:nvSpPr>
        <p:spPr bwMode="auto">
          <a:xfrm>
            <a:off x="85344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Wolke 118"/>
          <p:cNvSpPr/>
          <p:nvPr/>
        </p:nvSpPr>
        <p:spPr bwMode="auto">
          <a:xfrm>
            <a:off x="85344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Wolke 119"/>
          <p:cNvSpPr/>
          <p:nvPr/>
        </p:nvSpPr>
        <p:spPr bwMode="auto">
          <a:xfrm>
            <a:off x="85344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Wolke 120"/>
          <p:cNvSpPr/>
          <p:nvPr/>
        </p:nvSpPr>
        <p:spPr bwMode="auto">
          <a:xfrm>
            <a:off x="85344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Wolke 121"/>
          <p:cNvSpPr/>
          <p:nvPr/>
        </p:nvSpPr>
        <p:spPr bwMode="auto">
          <a:xfrm>
            <a:off x="85344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9" name="Gruppieren 148"/>
          <p:cNvGrpSpPr/>
          <p:nvPr/>
        </p:nvGrpSpPr>
        <p:grpSpPr>
          <a:xfrm>
            <a:off x="6248400" y="3733800"/>
            <a:ext cx="361950" cy="228600"/>
            <a:chOff x="5867400" y="3200400"/>
            <a:chExt cx="1447800" cy="914400"/>
          </a:xfrm>
        </p:grpSpPr>
        <p:grpSp>
          <p:nvGrpSpPr>
            <p:cNvPr id="150" name="Gruppieren 149"/>
            <p:cNvGrpSpPr/>
            <p:nvPr/>
          </p:nvGrpSpPr>
          <p:grpSpPr>
            <a:xfrm>
              <a:off x="5867400" y="3200400"/>
              <a:ext cx="1447800" cy="914400"/>
              <a:chOff x="5867400" y="3200400"/>
              <a:chExt cx="1447800" cy="914400"/>
            </a:xfrm>
          </p:grpSpPr>
          <p:cxnSp>
            <p:nvCxnSpPr>
              <p:cNvPr id="152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4" name="Bogen 153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5" name="Ellipse 154"/>
              <p:cNvSpPr/>
              <p:nvPr/>
            </p:nvSpPr>
            <p:spPr bwMode="auto">
              <a:xfrm>
                <a:off x="7010400" y="35052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51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80181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/>
              <a:t>Alle Funktionen können basierend auf NAND realisiert werden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7696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Ellipse 53"/>
          <p:cNvSpPr/>
          <p:nvPr/>
        </p:nvSpPr>
        <p:spPr bwMode="auto">
          <a:xfrm>
            <a:off x="7696200" y="3124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Gleichschenkliges Dreieck 54"/>
          <p:cNvSpPr/>
          <p:nvPr/>
        </p:nvSpPr>
        <p:spPr bwMode="auto">
          <a:xfrm rot="5400000">
            <a:off x="6708648" y="2816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70104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70104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70104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73152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81534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81534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64770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4770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6477000" y="4648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9436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2484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315200" y="3810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  <p:grpSp>
        <p:nvGrpSpPr>
          <p:cNvPr id="81" name="Gruppieren 80"/>
          <p:cNvGrpSpPr/>
          <p:nvPr/>
        </p:nvGrpSpPr>
        <p:grpSpPr>
          <a:xfrm>
            <a:off x="914400" y="1828800"/>
            <a:ext cx="1600200" cy="1981200"/>
            <a:chOff x="5562600" y="5029200"/>
            <a:chExt cx="16002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4" name="Bogen 83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5" name="Gerade Verbindung 100"/>
            <p:cNvCxnSpPr>
              <a:endCxn id="82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7" name="Ellipse 86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8" name="Bogen 87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129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/>
              <a:t>NAND und NOR als Schalter-Widerstand </a:t>
            </a:r>
            <a:r>
              <a:rPr lang="de-DE" dirty="0" smtClean="0"/>
              <a:t>Logik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93" name="Gruppieren 92"/>
          <p:cNvGrpSpPr/>
          <p:nvPr/>
        </p:nvGrpSpPr>
        <p:grpSpPr>
          <a:xfrm>
            <a:off x="4419600" y="1371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371600" y="1905000"/>
            <a:ext cx="2209800" cy="990600"/>
            <a:chOff x="685800" y="5029200"/>
            <a:chExt cx="2209800" cy="9906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85800" y="533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85800" y="579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219200" y="51054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2192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219200" y="601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Bogen 87"/>
            <p:cNvSpPr/>
            <p:nvPr/>
          </p:nvSpPr>
          <p:spPr bwMode="auto">
            <a:xfrm flipV="1">
              <a:off x="1524000" y="51054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685800" y="5029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85800" y="5486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cxnSp>
          <p:nvCxnSpPr>
            <p:cNvPr id="92" name="Gerade Verbindung 91"/>
            <p:cNvCxnSpPr/>
            <p:nvPr/>
          </p:nvCxnSpPr>
          <p:spPr bwMode="auto">
            <a:xfrm>
              <a:off x="2362200" y="556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Ellipse 62"/>
            <p:cNvSpPr/>
            <p:nvPr/>
          </p:nvSpPr>
          <p:spPr bwMode="auto">
            <a:xfrm>
              <a:off x="2362200" y="5410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1" name="Gerade Verbindung 70"/>
          <p:cNvCxnSpPr/>
          <p:nvPr/>
        </p:nvCxnSpPr>
        <p:spPr bwMode="auto">
          <a:xfrm flipV="1">
            <a:off x="2133600" y="6019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1905000" y="5715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21336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 flipV="1">
            <a:off x="19050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1336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1336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12954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>
            <a:off x="1295400" y="586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905000" y="640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Rechteck 105"/>
          <p:cNvSpPr/>
          <p:nvPr/>
        </p:nvSpPr>
        <p:spPr bwMode="auto">
          <a:xfrm>
            <a:off x="20574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2133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2133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H="1">
            <a:off x="19050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26670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12954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1295400" y="563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13" name="Gerade Verbindung 112"/>
          <p:cNvCxnSpPr/>
          <p:nvPr/>
        </p:nvCxnSpPr>
        <p:spPr bwMode="auto">
          <a:xfrm flipV="1">
            <a:off x="61722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H="1" flipV="1">
            <a:off x="59436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H="1" flipV="1">
            <a:off x="48768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1054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51054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mit Pfeil 118"/>
          <p:cNvCxnSpPr/>
          <p:nvPr/>
        </p:nvCxnSpPr>
        <p:spPr bwMode="auto">
          <a:xfrm>
            <a:off x="42672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53340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436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hteck 121"/>
          <p:cNvSpPr/>
          <p:nvPr/>
        </p:nvSpPr>
        <p:spPr bwMode="auto">
          <a:xfrm>
            <a:off x="50292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105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487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Textfeld 125"/>
          <p:cNvSpPr txBox="1"/>
          <p:nvPr/>
        </p:nvSpPr>
        <p:spPr>
          <a:xfrm>
            <a:off x="56388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267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28" name="Textfeld 127"/>
          <p:cNvSpPr txBox="1"/>
          <p:nvPr/>
        </p:nvSpPr>
        <p:spPr>
          <a:xfrm>
            <a:off x="53340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H="1">
            <a:off x="48768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172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971800"/>
            <a:ext cx="1714500" cy="17145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7338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Inverter </a:t>
            </a:r>
            <a:r>
              <a:rPr lang="de-DE" dirty="0"/>
              <a:t>als RTL Logik </a:t>
            </a:r>
            <a:endParaRPr lang="de-DE" dirty="0" smtClean="0"/>
          </a:p>
          <a:p>
            <a:r>
              <a:rPr lang="de-DE" dirty="0" smtClean="0"/>
              <a:t>NMOS </a:t>
            </a:r>
            <a:r>
              <a:rPr lang="de-DE" dirty="0"/>
              <a:t>und </a:t>
            </a:r>
            <a:r>
              <a:rPr lang="de-DE" dirty="0" err="1"/>
              <a:t>Pullup</a:t>
            </a:r>
            <a:r>
              <a:rPr lang="de-DE" dirty="0"/>
              <a:t> oder mit PMOS und </a:t>
            </a:r>
            <a:r>
              <a:rPr lang="de-DE" dirty="0" err="1"/>
              <a:t>Pulldown</a:t>
            </a:r>
            <a:r>
              <a:rPr lang="de-DE" dirty="0"/>
              <a:t> </a:t>
            </a:r>
            <a:r>
              <a:rPr lang="de-DE" dirty="0" smtClean="0"/>
              <a:t>Widerstand</a:t>
            </a:r>
          </a:p>
          <a:p>
            <a:r>
              <a:rPr lang="de-DE" dirty="0" smtClean="0"/>
              <a:t>-&gt; CMOS Inverter</a:t>
            </a:r>
          </a:p>
          <a:p>
            <a:r>
              <a:rPr lang="de-DE" dirty="0" smtClean="0"/>
              <a:t>Vorteile </a:t>
            </a:r>
            <a:r>
              <a:rPr lang="de-DE" dirty="0"/>
              <a:t>sind kein DC Strom und ein kleines Layout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61" name="Gruppieren 60"/>
          <p:cNvGrpSpPr/>
          <p:nvPr/>
        </p:nvGrpSpPr>
        <p:grpSpPr>
          <a:xfrm>
            <a:off x="3657600" y="3685401"/>
            <a:ext cx="533400" cy="762000"/>
            <a:chOff x="1524000" y="3048000"/>
            <a:chExt cx="533400" cy="762000"/>
          </a:xfrm>
        </p:grpSpPr>
        <p:grpSp>
          <p:nvGrpSpPr>
            <p:cNvPr id="62" name="Gruppieren 6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5" name="Gerade Verbindung 74"/>
          <p:cNvCxnSpPr/>
          <p:nvPr/>
        </p:nvCxnSpPr>
        <p:spPr bwMode="auto">
          <a:xfrm>
            <a:off x="38308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100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38100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8862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31" name="Rechteck 130"/>
          <p:cNvSpPr/>
          <p:nvPr/>
        </p:nvSpPr>
        <p:spPr bwMode="auto">
          <a:xfrm>
            <a:off x="41148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2" name="Gerade Verbindung 131"/>
          <p:cNvCxnSpPr>
            <a:endCxn id="131" idx="2"/>
          </p:cNvCxnSpPr>
          <p:nvPr/>
        </p:nvCxnSpPr>
        <p:spPr bwMode="auto">
          <a:xfrm flipV="1">
            <a:off x="41910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>
            <a:stCxn id="70" idx="1"/>
          </p:cNvCxnSpPr>
          <p:nvPr/>
        </p:nvCxnSpPr>
        <p:spPr bwMode="auto">
          <a:xfrm>
            <a:off x="41910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31242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41910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6" name="Gruppieren 135"/>
          <p:cNvGrpSpPr/>
          <p:nvPr/>
        </p:nvGrpSpPr>
        <p:grpSpPr>
          <a:xfrm>
            <a:off x="1295400" y="4904601"/>
            <a:ext cx="533400" cy="762000"/>
            <a:chOff x="1600200" y="4419600"/>
            <a:chExt cx="533400" cy="762000"/>
          </a:xfrm>
        </p:grpSpPr>
        <p:sp>
          <p:nvSpPr>
            <p:cNvPr id="13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1295400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295400" y="3533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1219200" y="32560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1350703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58" name="Rechteck 157"/>
          <p:cNvSpPr/>
          <p:nvPr/>
        </p:nvSpPr>
        <p:spPr bwMode="auto">
          <a:xfrm>
            <a:off x="1752600" y="37616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9" name="Gerade Verbindung 158"/>
          <p:cNvCxnSpPr>
            <a:stCxn id="158" idx="0"/>
          </p:cNvCxnSpPr>
          <p:nvPr/>
        </p:nvCxnSpPr>
        <p:spPr bwMode="auto">
          <a:xfrm flipV="1">
            <a:off x="1828800" y="35330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58" idx="2"/>
            <a:endCxn id="142" idx="1"/>
          </p:cNvCxnSpPr>
          <p:nvPr/>
        </p:nvCxnSpPr>
        <p:spPr bwMode="auto">
          <a:xfrm>
            <a:off x="1828800" y="4142601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182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7259898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7239001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7239001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7315201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74" name="Gerade Verbindung mit Pfeil 173"/>
          <p:cNvCxnSpPr/>
          <p:nvPr/>
        </p:nvCxnSpPr>
        <p:spPr bwMode="auto">
          <a:xfrm>
            <a:off x="7620001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6553201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6" name="Gruppieren 175"/>
          <p:cNvGrpSpPr/>
          <p:nvPr/>
        </p:nvGrpSpPr>
        <p:grpSpPr>
          <a:xfrm>
            <a:off x="7086601" y="4876800"/>
            <a:ext cx="533400" cy="762000"/>
            <a:chOff x="1600200" y="4419600"/>
            <a:chExt cx="533400" cy="762000"/>
          </a:xfrm>
        </p:grpSpPr>
        <p:sp>
          <p:nvSpPr>
            <p:cNvPr id="1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7086601" y="4114800"/>
            <a:ext cx="533400" cy="762000"/>
            <a:chOff x="1524000" y="3048000"/>
            <a:chExt cx="533400" cy="762000"/>
          </a:xfrm>
        </p:grpSpPr>
        <p:grpSp>
          <p:nvGrpSpPr>
            <p:cNvPr id="186" name="Gruppieren 18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7" name="Ellipse 18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6" name="Gerade Verbindung 195"/>
          <p:cNvCxnSpPr/>
          <p:nvPr/>
        </p:nvCxnSpPr>
        <p:spPr bwMode="auto">
          <a:xfrm>
            <a:off x="7086601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0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NAND, NOR und </a:t>
            </a:r>
            <a:r>
              <a:rPr lang="de-DE" dirty="0" err="1" smtClean="0"/>
              <a:t>co.</a:t>
            </a:r>
            <a:r>
              <a:rPr lang="de-DE" dirty="0" smtClean="0"/>
              <a:t> als CMOS</a:t>
            </a:r>
          </a:p>
          <a:p>
            <a:r>
              <a:rPr lang="de-DE" dirty="0"/>
              <a:t>Wie </a:t>
            </a:r>
            <a:r>
              <a:rPr lang="de-DE" dirty="0" smtClean="0"/>
              <a:t>wird </a:t>
            </a:r>
            <a:r>
              <a:rPr lang="de-DE" dirty="0"/>
              <a:t>ein CMOS </a:t>
            </a:r>
            <a:r>
              <a:rPr lang="de-DE" dirty="0" smtClean="0"/>
              <a:t>Gate gemacht?</a:t>
            </a:r>
          </a:p>
          <a:p>
            <a:r>
              <a:rPr lang="de-DE" dirty="0" smtClean="0"/>
              <a:t>Es gibt zwei Blöcke: NMOS und PMOS</a:t>
            </a:r>
          </a:p>
          <a:p>
            <a:r>
              <a:rPr lang="de-DE" dirty="0" smtClean="0"/>
              <a:t>Wenn NMOS Teil leitet, soll PMOS Teil nicht leiten, und umgekehrt</a:t>
            </a:r>
          </a:p>
          <a:p>
            <a:r>
              <a:rPr lang="de-DE" dirty="0" smtClean="0"/>
              <a:t>Kein Kurzschluss VDD-GND, oder </a:t>
            </a:r>
            <a:r>
              <a:rPr lang="de-DE" dirty="0" err="1" smtClean="0"/>
              <a:t>floating</a:t>
            </a:r>
            <a:r>
              <a:rPr lang="de-DE" dirty="0" smtClean="0"/>
              <a:t>-Ausgang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3886200" y="41148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3886200" y="5486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1" name="Gerade Verbindung 10"/>
          <p:cNvCxnSpPr>
            <a:stCxn id="4" idx="2"/>
            <a:endCxn id="55" idx="0"/>
          </p:cNvCxnSpPr>
          <p:nvPr/>
        </p:nvCxnSpPr>
        <p:spPr bwMode="auto">
          <a:xfrm>
            <a:off x="43434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43434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5052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5052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5052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343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1910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43434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2672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3770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Wie machen wir einen NMOS Block?</a:t>
            </a:r>
          </a:p>
          <a:p>
            <a:r>
              <a:rPr lang="de-DE" dirty="0" smtClean="0"/>
              <a:t>Jede </a:t>
            </a:r>
            <a:r>
              <a:rPr lang="de-DE" dirty="0"/>
              <a:t>Zeile mit </a:t>
            </a:r>
            <a:r>
              <a:rPr lang="de-DE" dirty="0" smtClean="0"/>
              <a:t>dem Ergebnis </a:t>
            </a:r>
            <a:r>
              <a:rPr lang="de-DE" dirty="0"/>
              <a:t>0 </a:t>
            </a:r>
            <a:r>
              <a:rPr lang="de-DE" dirty="0" smtClean="0"/>
              <a:t>-&gt; Serienschaltung </a:t>
            </a:r>
            <a:r>
              <a:rPr lang="de-DE" dirty="0"/>
              <a:t>von zwei (oder mehreren) NMOS Transistoren die nur für die Eingangswerte dieser Zeile </a:t>
            </a:r>
            <a:r>
              <a:rPr lang="de-DE" dirty="0" smtClean="0"/>
              <a:t>leiten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null invertieren.</a:t>
            </a:r>
          </a:p>
          <a:p>
            <a:r>
              <a:rPr lang="de-DE" dirty="0"/>
              <a:t>Das ganze NMOS Netzwerk ist die Parallelschaltung </a:t>
            </a:r>
            <a:r>
              <a:rPr lang="de-DE" dirty="0" smtClean="0"/>
              <a:t>aller Reihenschaltungen, </a:t>
            </a:r>
            <a:r>
              <a:rPr lang="de-DE" dirty="0"/>
              <a:t>die </a:t>
            </a:r>
            <a:r>
              <a:rPr lang="de-DE" dirty="0" smtClean="0"/>
              <a:t>Zeilen </a:t>
            </a:r>
            <a:r>
              <a:rPr lang="de-DE" dirty="0"/>
              <a:t>= 0 entsprechen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89752"/>
              </p:ext>
            </p:extLst>
          </p:nvPr>
        </p:nvGraphicFramePr>
        <p:xfrm>
          <a:off x="712190" y="46228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688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 bwMode="auto">
          <a:xfrm>
            <a:off x="304800" y="53594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7" name="Gruppieren 76"/>
          <p:cNvGrpSpPr/>
          <p:nvPr/>
        </p:nvGrpSpPr>
        <p:grpSpPr>
          <a:xfrm>
            <a:off x="3581400" y="4826000"/>
            <a:ext cx="533400" cy="762000"/>
            <a:chOff x="1600200" y="4419600"/>
            <a:chExt cx="533400" cy="762000"/>
          </a:xfrm>
        </p:grpSpPr>
        <p:sp>
          <p:nvSpPr>
            <p:cNvPr id="7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3581400" y="40640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4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483560" y="4902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558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6" name="Gruppieren 95"/>
          <p:cNvGrpSpPr/>
          <p:nvPr/>
        </p:nvGrpSpPr>
        <p:grpSpPr>
          <a:xfrm>
            <a:off x="4876800" y="5511800"/>
            <a:ext cx="533400" cy="762000"/>
            <a:chOff x="1600200" y="4419600"/>
            <a:chExt cx="533400" cy="76200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4876800" y="4749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26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800600" y="558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627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2070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81000" y="57404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690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114800" y="4064000"/>
            <a:ext cx="1295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7010400" y="41148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7010400" y="5486400"/>
            <a:ext cx="914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1" name="Gerade Verbindung 10"/>
          <p:cNvCxnSpPr>
            <a:stCxn id="4" idx="2"/>
            <a:endCxn id="55" idx="0"/>
          </p:cNvCxnSpPr>
          <p:nvPr/>
        </p:nvCxnSpPr>
        <p:spPr bwMode="auto">
          <a:xfrm>
            <a:off x="74676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74676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66294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6294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66294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4676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315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74676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73914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456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PMOS Teil macht man </a:t>
            </a:r>
            <a:r>
              <a:rPr lang="de-DE" dirty="0" smtClean="0"/>
              <a:t>dual</a:t>
            </a:r>
          </a:p>
          <a:p>
            <a:r>
              <a:rPr lang="de-DE" dirty="0"/>
              <a:t>Beachten wir, dass PMOS für niedriges Gate-Potential </a:t>
            </a:r>
            <a:r>
              <a:rPr lang="de-DE" dirty="0" smtClean="0"/>
              <a:t>leitet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eins invertieren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455397"/>
              </p:ext>
            </p:extLst>
          </p:nvPr>
        </p:nvGraphicFramePr>
        <p:xfrm>
          <a:off x="712190" y="4597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434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40386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4038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47244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5562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1816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04800" y="60198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436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Ellipse 120"/>
          <p:cNvSpPr/>
          <p:nvPr/>
        </p:nvSpPr>
        <p:spPr bwMode="auto">
          <a:xfrm>
            <a:off x="3048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2" name="Gruppieren 121"/>
          <p:cNvGrpSpPr/>
          <p:nvPr/>
        </p:nvGrpSpPr>
        <p:grpSpPr>
          <a:xfrm>
            <a:off x="3581400" y="40386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8006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47244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54864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" name="Gerade Verbindung 12"/>
          <p:cNvCxnSpPr>
            <a:stCxn id="161" idx="1"/>
          </p:cNvCxnSpPr>
          <p:nvPr/>
        </p:nvCxnSpPr>
        <p:spPr bwMode="auto">
          <a:xfrm>
            <a:off x="4114801" y="5562600"/>
            <a:ext cx="1295399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7010400" y="4114800"/>
            <a:ext cx="914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010400" y="5486400"/>
            <a:ext cx="9144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82" name="Gerade Verbindung 10"/>
          <p:cNvCxnSpPr>
            <a:stCxn id="80" idx="2"/>
            <a:endCxn id="81" idx="0"/>
          </p:cNvCxnSpPr>
          <p:nvPr/>
        </p:nvCxnSpPr>
        <p:spPr bwMode="auto">
          <a:xfrm>
            <a:off x="74676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12"/>
          <p:cNvCxnSpPr/>
          <p:nvPr/>
        </p:nvCxnSpPr>
        <p:spPr bwMode="auto">
          <a:xfrm>
            <a:off x="74676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59"/>
          <p:cNvCxnSpPr/>
          <p:nvPr/>
        </p:nvCxnSpPr>
        <p:spPr bwMode="auto">
          <a:xfrm>
            <a:off x="66294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61"/>
          <p:cNvCxnSpPr/>
          <p:nvPr/>
        </p:nvCxnSpPr>
        <p:spPr bwMode="auto">
          <a:xfrm>
            <a:off x="66294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62"/>
          <p:cNvCxnSpPr/>
          <p:nvPr/>
        </p:nvCxnSpPr>
        <p:spPr bwMode="auto">
          <a:xfrm>
            <a:off x="66294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64"/>
          <p:cNvCxnSpPr/>
          <p:nvPr/>
        </p:nvCxnSpPr>
        <p:spPr bwMode="auto">
          <a:xfrm>
            <a:off x="74676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65"/>
          <p:cNvCxnSpPr/>
          <p:nvPr/>
        </p:nvCxnSpPr>
        <p:spPr bwMode="auto">
          <a:xfrm>
            <a:off x="7315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68"/>
          <p:cNvCxnSpPr/>
          <p:nvPr/>
        </p:nvCxnSpPr>
        <p:spPr bwMode="auto">
          <a:xfrm>
            <a:off x="74676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69"/>
          <p:cNvCxnSpPr/>
          <p:nvPr/>
        </p:nvCxnSpPr>
        <p:spPr bwMode="auto">
          <a:xfrm>
            <a:off x="73914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421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Beispiel: EXNOR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19992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2971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29718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rot="10800000"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7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Komplexere CMOS Digitalzellen</a:t>
            </a:r>
          </a:p>
          <a:p>
            <a:r>
              <a:rPr lang="de-DE" dirty="0" smtClean="0"/>
              <a:t>Kombinatorische Logik</a:t>
            </a:r>
          </a:p>
          <a:p>
            <a:r>
              <a:rPr lang="de-DE" dirty="0" smtClean="0"/>
              <a:t>NAND, NOR…</a:t>
            </a:r>
          </a:p>
          <a:p>
            <a:r>
              <a:rPr lang="de-DE" dirty="0" smtClean="0"/>
              <a:t>Multiplexer, </a:t>
            </a:r>
            <a:r>
              <a:rPr lang="de-DE" dirty="0" err="1" smtClean="0"/>
              <a:t>Dekoder</a:t>
            </a:r>
            <a:r>
              <a:rPr lang="de-DE" dirty="0" smtClean="0"/>
              <a:t>…</a:t>
            </a:r>
          </a:p>
          <a:p>
            <a:r>
              <a:rPr lang="de-DE" dirty="0" smtClean="0"/>
              <a:t>Sequentielle Logik</a:t>
            </a:r>
          </a:p>
          <a:p>
            <a:r>
              <a:rPr lang="de-DE" dirty="0" err="1" smtClean="0"/>
              <a:t>Latches</a:t>
            </a:r>
            <a:r>
              <a:rPr lang="de-DE" dirty="0" smtClean="0"/>
              <a:t>, Flip-Flops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11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 smtClean="0"/>
              <a:t>Beispiel: NOR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03221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9" name="Gruppieren 118"/>
          <p:cNvGrpSpPr/>
          <p:nvPr/>
        </p:nvGrpSpPr>
        <p:grpSpPr>
          <a:xfrm>
            <a:off x="6172200" y="5257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1" name="Gruppieren 180"/>
          <p:cNvGrpSpPr/>
          <p:nvPr/>
        </p:nvGrpSpPr>
        <p:grpSpPr>
          <a:xfrm>
            <a:off x="6172200" y="4495800"/>
            <a:ext cx="533400" cy="762000"/>
            <a:chOff x="1600200" y="4419600"/>
            <a:chExt cx="533400" cy="762000"/>
          </a:xfrm>
        </p:grpSpPr>
        <p:sp>
          <p:nvSpPr>
            <p:cNvPr id="18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0" name="Textfeld 189"/>
          <p:cNvSpPr txBox="1"/>
          <p:nvPr/>
        </p:nvSpPr>
        <p:spPr>
          <a:xfrm>
            <a:off x="6096001" y="4572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60960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92" name="Gerade Verbindung 191"/>
          <p:cNvCxnSpPr/>
          <p:nvPr/>
        </p:nvCxn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1905000" y="5029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572000" y="4343400"/>
            <a:ext cx="2667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1828800" y="3657600"/>
            <a:ext cx="16764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>
            <a:off x="1905000" y="5410200"/>
            <a:ext cx="2819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>
            <a:off x="1905000" y="5791200"/>
            <a:ext cx="4495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9614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/>
              <a:t>Beispiel: NOR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21300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41" idx="1"/>
          </p:cNvCxnSpPr>
          <p:nvPr/>
        </p:nvCxnSpPr>
        <p:spPr bwMode="auto">
          <a:xfrm flipH="1" flipV="1">
            <a:off x="5410200" y="44958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965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/>
              <a:t>Beispiel: NOR</a:t>
            </a:r>
          </a:p>
          <a:p>
            <a:r>
              <a:rPr lang="de-DE" dirty="0" smtClean="0"/>
              <a:t>PMOS </a:t>
            </a:r>
            <a:r>
              <a:rPr lang="de-DE" dirty="0"/>
              <a:t>Netzwerk leitet für die Eingangskombination </a:t>
            </a:r>
            <a:r>
              <a:rPr lang="de-DE" dirty="0" smtClean="0"/>
              <a:t>00 – Reihenschaltung</a:t>
            </a:r>
          </a:p>
          <a:p>
            <a:r>
              <a:rPr lang="de-DE" dirty="0" smtClean="0"/>
              <a:t>NMOS </a:t>
            </a:r>
            <a:r>
              <a:rPr lang="de-DE" dirty="0"/>
              <a:t>Netzwerk leitet immer außer für </a:t>
            </a:r>
            <a:r>
              <a:rPr lang="de-DE" dirty="0" smtClean="0"/>
              <a:t>00 – Parallelschaltung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27418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8862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9504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CMOS NAND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28217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6570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8006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51816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505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54102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38862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219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 smtClean="0"/>
              <a:t>NAND </a:t>
            </a:r>
            <a:r>
              <a:rPr lang="de-DE" dirty="0"/>
              <a:t>und NOR </a:t>
            </a:r>
            <a:r>
              <a:rPr lang="de-DE" dirty="0" smtClean="0"/>
              <a:t>mit mehreren Eingängen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62821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9867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6705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64008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5105400" y="2971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5105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498672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5105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986721" y="5334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410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63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6934200" y="3733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5410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5105400" y="3733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Textfeld 66"/>
          <p:cNvSpPr txBox="1"/>
          <p:nvPr/>
        </p:nvSpPr>
        <p:spPr>
          <a:xfrm>
            <a:off x="4986721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75013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79248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Gruppieren 69"/>
          <p:cNvGrpSpPr/>
          <p:nvPr/>
        </p:nvGrpSpPr>
        <p:grpSpPr>
          <a:xfrm>
            <a:off x="7620000" y="29718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 flipH="1">
            <a:off x="8153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288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H="1" flipV="1">
            <a:off x="22522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1947479" y="5257800"/>
            <a:ext cx="533400" cy="762000"/>
            <a:chOff x="1600200" y="4419600"/>
            <a:chExt cx="533400" cy="762000"/>
          </a:xfrm>
        </p:grpSpPr>
        <p:sp>
          <p:nvSpPr>
            <p:cNvPr id="9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9" name="Gruppieren 108"/>
          <p:cNvGrpSpPr/>
          <p:nvPr/>
        </p:nvGrpSpPr>
        <p:grpSpPr>
          <a:xfrm>
            <a:off x="652079" y="52578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V="1">
            <a:off x="652079" y="3733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8" name="Textfeld 147"/>
          <p:cNvSpPr txBox="1"/>
          <p:nvPr/>
        </p:nvSpPr>
        <p:spPr>
          <a:xfrm>
            <a:off x="533400" y="4142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 flipV="1">
            <a:off x="652079" y="2971800"/>
            <a:ext cx="533400" cy="762000"/>
            <a:chOff x="1600200" y="4419600"/>
            <a:chExt cx="533400" cy="762000"/>
          </a:xfrm>
        </p:grpSpPr>
        <p:sp>
          <p:nvSpPr>
            <p:cNvPr id="1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4" name="Textfeld 173"/>
          <p:cNvSpPr txBox="1"/>
          <p:nvPr/>
        </p:nvSpPr>
        <p:spPr>
          <a:xfrm>
            <a:off x="533400" y="3380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5" name="Gerade Verbindung 174"/>
          <p:cNvCxnSpPr/>
          <p:nvPr/>
        </p:nvCxnSpPr>
        <p:spPr bwMode="auto">
          <a:xfrm flipH="1" flipV="1">
            <a:off x="956879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V="1">
            <a:off x="1185479" y="5257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2480879" y="5257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9568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9" name="Gruppieren 178"/>
          <p:cNvGrpSpPr/>
          <p:nvPr/>
        </p:nvGrpSpPr>
        <p:grpSpPr>
          <a:xfrm flipV="1">
            <a:off x="652079" y="4495800"/>
            <a:ext cx="533400" cy="762000"/>
            <a:chOff x="1600200" y="4419600"/>
            <a:chExt cx="533400" cy="762000"/>
          </a:xfrm>
        </p:grpSpPr>
        <p:sp>
          <p:nvSpPr>
            <p:cNvPr id="18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8" name="Textfeld 187"/>
          <p:cNvSpPr txBox="1"/>
          <p:nvPr/>
        </p:nvSpPr>
        <p:spPr>
          <a:xfrm>
            <a:off x="533400" y="4904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30480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190" name="Gerade Verbindung 189"/>
          <p:cNvCxnSpPr/>
          <p:nvPr/>
        </p:nvCxnSpPr>
        <p:spPr bwMode="auto">
          <a:xfrm flipH="1" flipV="1">
            <a:off x="34714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3166679" y="5257800"/>
            <a:ext cx="533400" cy="762000"/>
            <a:chOff x="1600200" y="4419600"/>
            <a:chExt cx="533400" cy="762000"/>
          </a:xfrm>
        </p:grpSpPr>
        <p:sp>
          <p:nvSpPr>
            <p:cNvPr id="19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2" name="Gerade Verbindung 201"/>
          <p:cNvCxnSpPr/>
          <p:nvPr/>
        </p:nvCxnSpPr>
        <p:spPr bwMode="auto">
          <a:xfrm flipH="1" flipV="1">
            <a:off x="3700079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Ellipse 202"/>
          <p:cNvSpPr/>
          <p:nvPr/>
        </p:nvSpPr>
        <p:spPr bwMode="auto">
          <a:xfrm flipV="1">
            <a:off x="804479" y="4800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 flipV="1">
            <a:off x="804479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 flipV="1">
            <a:off x="804479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7" name="Gerade Verbindung 206"/>
          <p:cNvCxnSpPr/>
          <p:nvPr/>
        </p:nvCxnSpPr>
        <p:spPr bwMode="auto">
          <a:xfrm>
            <a:off x="19050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19050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Bogen 210"/>
          <p:cNvSpPr/>
          <p:nvPr/>
        </p:nvSpPr>
        <p:spPr bwMode="auto">
          <a:xfrm>
            <a:off x="2133600" y="1524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Bogen 211"/>
          <p:cNvSpPr/>
          <p:nvPr/>
        </p:nvSpPr>
        <p:spPr bwMode="auto">
          <a:xfrm>
            <a:off x="2057400" y="1524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Bogen 212"/>
          <p:cNvSpPr/>
          <p:nvPr/>
        </p:nvSpPr>
        <p:spPr bwMode="auto">
          <a:xfrm flipV="1">
            <a:off x="2057400" y="106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>
            <a:endCxn id="211" idx="0"/>
          </p:cNvCxnSpPr>
          <p:nvPr/>
        </p:nvCxnSpPr>
        <p:spPr bwMode="auto">
          <a:xfrm flipH="1">
            <a:off x="2324100" y="1524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H="1">
            <a:off x="2286000" y="2590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Ellipse 215"/>
          <p:cNvSpPr/>
          <p:nvPr/>
        </p:nvSpPr>
        <p:spPr bwMode="auto">
          <a:xfrm>
            <a:off x="335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8" name="Gerade Verbindung 217"/>
          <p:cNvCxnSpPr/>
          <p:nvPr/>
        </p:nvCxnSpPr>
        <p:spPr bwMode="auto">
          <a:xfrm>
            <a:off x="54864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6019800" y="1600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6019800" y="160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>
            <a:off x="6019800" y="2514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Bogen 222"/>
          <p:cNvSpPr/>
          <p:nvPr/>
        </p:nvSpPr>
        <p:spPr bwMode="auto">
          <a:xfrm flipV="1">
            <a:off x="6324600" y="1600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/>
          <p:nvPr/>
        </p:nvCxnSpPr>
        <p:spPr bwMode="auto">
          <a:xfrm>
            <a:off x="7162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Ellipse 226"/>
          <p:cNvSpPr/>
          <p:nvPr/>
        </p:nvSpPr>
        <p:spPr bwMode="auto">
          <a:xfrm>
            <a:off x="716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1905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5486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174"/>
          <p:cNvCxnSpPr/>
          <p:nvPr/>
        </p:nvCxnSpPr>
        <p:spPr bwMode="auto">
          <a:xfrm flipH="1">
            <a:off x="8089605" y="3733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1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Einige Regeln für die Konstruktion von CMOS Gattern aus Ergebnistabelle</a:t>
            </a:r>
          </a:p>
          <a:p>
            <a:r>
              <a:rPr lang="de-DE" dirty="0" smtClean="0"/>
              <a:t>NMOS </a:t>
            </a:r>
            <a:r>
              <a:rPr lang="de-DE" dirty="0"/>
              <a:t>Teil </a:t>
            </a:r>
            <a:r>
              <a:rPr lang="de-DE" dirty="0" smtClean="0"/>
              <a:t>leitet für die Zeilen mit null-Ergebnis</a:t>
            </a:r>
          </a:p>
          <a:p>
            <a:r>
              <a:rPr lang="de-DE" dirty="0" smtClean="0"/>
              <a:t>PMOS </a:t>
            </a:r>
            <a:r>
              <a:rPr lang="de-DE" dirty="0"/>
              <a:t>Teil leitet für die Zeilen </a:t>
            </a:r>
            <a:r>
              <a:rPr lang="de-DE" dirty="0" smtClean="0"/>
              <a:t>mit eins-Ergebnis</a:t>
            </a:r>
          </a:p>
          <a:p>
            <a:r>
              <a:rPr lang="de-DE" dirty="0" smtClean="0"/>
              <a:t>PMOS und NMOS Teile dürfen nie gleichzeitig leiten, sonst hätten wir einen großen </a:t>
            </a:r>
            <a:r>
              <a:rPr lang="de-DE" dirty="0"/>
              <a:t>Querstrom und der Ausgang wäre </a:t>
            </a:r>
            <a:r>
              <a:rPr lang="de-DE" dirty="0" smtClean="0"/>
              <a:t>undefiniert</a:t>
            </a:r>
            <a:endParaRPr lang="de-DE" dirty="0"/>
          </a:p>
          <a:p>
            <a:r>
              <a:rPr lang="de-DE" dirty="0"/>
              <a:t>PMOS und NMOS Teil sollen auch nie gleichzeitig offene Verbindungen sein. In dem Fall wäre der Ausgang von </a:t>
            </a:r>
            <a:r>
              <a:rPr lang="de-DE" dirty="0" smtClean="0"/>
              <a:t>den Versorgungslinien </a:t>
            </a:r>
            <a:r>
              <a:rPr lang="de-DE" dirty="0"/>
              <a:t>getrennt. Der logische Wert wäre </a:t>
            </a:r>
            <a:r>
              <a:rPr lang="de-DE" dirty="0" smtClean="0"/>
              <a:t>undefiniert</a:t>
            </a:r>
          </a:p>
          <a:p>
            <a:r>
              <a:rPr lang="de-DE" dirty="0"/>
              <a:t>Gate mit offenem Ausgang </a:t>
            </a:r>
            <a:r>
              <a:rPr lang="de-DE" dirty="0" smtClean="0"/>
              <a:t>befindet sich im hochohmigen 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448012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mit Pfeil 5"/>
          <p:cNvCxnSpPr/>
          <p:nvPr/>
        </p:nvCxnSpPr>
        <p:spPr bwMode="auto">
          <a:xfrm>
            <a:off x="2514600" y="4800600"/>
            <a:ext cx="2057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hteck 7"/>
          <p:cNvSpPr/>
          <p:nvPr/>
        </p:nvSpPr>
        <p:spPr bwMode="auto">
          <a:xfrm>
            <a:off x="7010400" y="41148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7010400" y="5486400"/>
            <a:ext cx="9144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0" name="Gerade Verbindung 10"/>
          <p:cNvCxnSpPr>
            <a:stCxn id="8" idx="2"/>
            <a:endCxn id="9" idx="0"/>
          </p:cNvCxnSpPr>
          <p:nvPr/>
        </p:nvCxnSpPr>
        <p:spPr bwMode="auto">
          <a:xfrm>
            <a:off x="74676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2"/>
          <p:cNvCxnSpPr/>
          <p:nvPr/>
        </p:nvCxnSpPr>
        <p:spPr bwMode="auto">
          <a:xfrm>
            <a:off x="74676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59"/>
          <p:cNvCxnSpPr/>
          <p:nvPr/>
        </p:nvCxnSpPr>
        <p:spPr bwMode="auto">
          <a:xfrm>
            <a:off x="66294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61"/>
          <p:cNvCxnSpPr/>
          <p:nvPr/>
        </p:nvCxnSpPr>
        <p:spPr bwMode="auto">
          <a:xfrm>
            <a:off x="66294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62"/>
          <p:cNvCxnSpPr/>
          <p:nvPr/>
        </p:nvCxnSpPr>
        <p:spPr bwMode="auto">
          <a:xfrm>
            <a:off x="66294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64"/>
          <p:cNvCxnSpPr/>
          <p:nvPr/>
        </p:nvCxnSpPr>
        <p:spPr bwMode="auto">
          <a:xfrm>
            <a:off x="74676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65"/>
          <p:cNvCxnSpPr/>
          <p:nvPr/>
        </p:nvCxnSpPr>
        <p:spPr bwMode="auto">
          <a:xfrm>
            <a:off x="7315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68"/>
          <p:cNvCxnSpPr/>
          <p:nvPr/>
        </p:nvCxnSpPr>
        <p:spPr bwMode="auto">
          <a:xfrm>
            <a:off x="74676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69"/>
          <p:cNvCxnSpPr/>
          <p:nvPr/>
        </p:nvCxnSpPr>
        <p:spPr bwMode="auto">
          <a:xfrm>
            <a:off x="73914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00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Es gibt oft mehrere Möglichkeiten eine Funktion mit Transistoren zu realisieren…</a:t>
            </a:r>
          </a:p>
          <a:p>
            <a:r>
              <a:rPr lang="de-DE" dirty="0" smtClean="0"/>
              <a:t>Beispiel EXNOR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9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Variante2: Disjunktive Normalform</a:t>
            </a:r>
          </a:p>
          <a:p>
            <a:r>
              <a:rPr lang="de-DE" dirty="0"/>
              <a:t>EXOR = </a:t>
            </a:r>
            <a:r>
              <a:rPr lang="de-DE" dirty="0" smtClean="0"/>
              <a:t>(!A </a:t>
            </a:r>
            <a:r>
              <a:rPr lang="de-DE" dirty="0"/>
              <a:t>&amp; </a:t>
            </a:r>
            <a:r>
              <a:rPr lang="de-DE" dirty="0" smtClean="0"/>
              <a:t>!B) </a:t>
            </a:r>
            <a:r>
              <a:rPr lang="de-DE" dirty="0"/>
              <a:t>| </a:t>
            </a:r>
            <a:r>
              <a:rPr lang="de-DE" dirty="0" smtClean="0"/>
              <a:t>(A </a:t>
            </a:r>
            <a:r>
              <a:rPr lang="de-DE" dirty="0"/>
              <a:t>&amp; </a:t>
            </a:r>
            <a:r>
              <a:rPr lang="de-DE" dirty="0" smtClean="0"/>
              <a:t>B)</a:t>
            </a:r>
          </a:p>
          <a:p>
            <a:r>
              <a:rPr lang="de-DE" dirty="0" smtClean="0"/>
              <a:t>V.1 braucht weniger Transistoren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43434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876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48768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8768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Bogen 121"/>
          <p:cNvSpPr/>
          <p:nvPr/>
        </p:nvSpPr>
        <p:spPr bwMode="auto">
          <a:xfrm flipV="1">
            <a:off x="5181600" y="3124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4343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4419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>
            <a:off x="4343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8768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Bogen 127"/>
          <p:cNvSpPr/>
          <p:nvPr/>
        </p:nvSpPr>
        <p:spPr bwMode="auto">
          <a:xfrm flipV="1">
            <a:off x="51816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0386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Ellipse 129"/>
          <p:cNvSpPr/>
          <p:nvPr/>
        </p:nvSpPr>
        <p:spPr bwMode="auto">
          <a:xfrm>
            <a:off x="4572000" y="5029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038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41148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4114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4" name="Ellipse 133"/>
          <p:cNvSpPr/>
          <p:nvPr/>
        </p:nvSpPr>
        <p:spPr bwMode="auto">
          <a:xfrm>
            <a:off x="4572000" y="4572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4419600" y="34991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6019800" y="3575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553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5532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5532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553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48768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85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8580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391400" y="3810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3914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7391400" y="4724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Bogen 147"/>
          <p:cNvSpPr/>
          <p:nvPr/>
        </p:nvSpPr>
        <p:spPr bwMode="auto">
          <a:xfrm flipV="1">
            <a:off x="7696200" y="3810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Ellipse 148"/>
          <p:cNvSpPr/>
          <p:nvPr/>
        </p:nvSpPr>
        <p:spPr bwMode="auto">
          <a:xfrm>
            <a:off x="60198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Ellipse 149"/>
          <p:cNvSpPr/>
          <p:nvPr/>
        </p:nvSpPr>
        <p:spPr bwMode="auto">
          <a:xfrm>
            <a:off x="6019800" y="3429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Ellipse 150"/>
          <p:cNvSpPr/>
          <p:nvPr/>
        </p:nvSpPr>
        <p:spPr bwMode="auto">
          <a:xfrm>
            <a:off x="8534400" y="4114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059214" y="2362200"/>
            <a:ext cx="2640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 (INVs) + 12 (NANDs) Transistoren</a:t>
            </a:r>
            <a:endParaRPr lang="de-DE" dirty="0"/>
          </a:p>
        </p:txBody>
      </p:sp>
      <p:sp>
        <p:nvSpPr>
          <p:cNvPr id="154" name="Textfeld 153"/>
          <p:cNvSpPr txBox="1"/>
          <p:nvPr/>
        </p:nvSpPr>
        <p:spPr>
          <a:xfrm>
            <a:off x="48006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2</a:t>
            </a:r>
            <a:endParaRPr lang="de-DE" dirty="0"/>
          </a:p>
        </p:txBody>
      </p:sp>
      <p:grpSp>
        <p:nvGrpSpPr>
          <p:cNvPr id="14336" name="Gruppieren 14335"/>
          <p:cNvGrpSpPr/>
          <p:nvPr/>
        </p:nvGrpSpPr>
        <p:grpSpPr>
          <a:xfrm>
            <a:off x="4800600" y="762000"/>
            <a:ext cx="1638300" cy="1143000"/>
            <a:chOff x="5791200" y="762000"/>
            <a:chExt cx="3276600" cy="2286000"/>
          </a:xfrm>
        </p:grpSpPr>
        <p:cxnSp>
          <p:nvCxnSpPr>
            <p:cNvPr id="155" name="Gerade Verbindung 33"/>
            <p:cNvCxnSpPr/>
            <p:nvPr/>
          </p:nvCxnSpPr>
          <p:spPr bwMode="auto">
            <a:xfrm>
              <a:off x="5791200" y="7620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34"/>
            <p:cNvCxnSpPr/>
            <p:nvPr/>
          </p:nvCxnSpPr>
          <p:spPr bwMode="auto">
            <a:xfrm>
              <a:off x="5791200" y="762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35"/>
            <p:cNvCxnSpPr/>
            <p:nvPr/>
          </p:nvCxnSpPr>
          <p:spPr bwMode="auto">
            <a:xfrm>
              <a:off x="5791200" y="1676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8" name="Bogen 157"/>
            <p:cNvSpPr/>
            <p:nvPr/>
          </p:nvSpPr>
          <p:spPr bwMode="auto">
            <a:xfrm flipV="1">
              <a:off x="6096000" y="7620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9" name="Gerade Verbindung 40"/>
            <p:cNvCxnSpPr/>
            <p:nvPr/>
          </p:nvCxnSpPr>
          <p:spPr bwMode="auto">
            <a:xfrm>
              <a:off x="5791200" y="21336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41"/>
            <p:cNvCxnSpPr/>
            <p:nvPr/>
          </p:nvCxnSpPr>
          <p:spPr bwMode="auto">
            <a:xfrm>
              <a:off x="5791200" y="2133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1" name="Bogen 160"/>
            <p:cNvSpPr/>
            <p:nvPr/>
          </p:nvSpPr>
          <p:spPr bwMode="auto">
            <a:xfrm flipV="1">
              <a:off x="6096000" y="21336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51"/>
            <p:cNvCxnSpPr/>
            <p:nvPr/>
          </p:nvCxnSpPr>
          <p:spPr bwMode="auto">
            <a:xfrm>
              <a:off x="6934200" y="1213105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52"/>
            <p:cNvCxnSpPr/>
            <p:nvPr/>
          </p:nvCxnSpPr>
          <p:spPr bwMode="auto">
            <a:xfrm>
              <a:off x="6934200" y="2590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>
              <a:off x="7696200" y="13716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5" name="Bogen 164"/>
            <p:cNvSpPr/>
            <p:nvPr/>
          </p:nvSpPr>
          <p:spPr bwMode="auto">
            <a:xfrm>
              <a:off x="7696200" y="1371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6" name="Gerade Verbindung 55"/>
            <p:cNvCxnSpPr/>
            <p:nvPr/>
          </p:nvCxnSpPr>
          <p:spPr bwMode="auto">
            <a:xfrm flipH="1">
              <a:off x="7962900" y="1371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56"/>
            <p:cNvCxnSpPr/>
            <p:nvPr/>
          </p:nvCxnSpPr>
          <p:spPr bwMode="auto">
            <a:xfrm flipH="1">
              <a:off x="7924800" y="2438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8" name="Bogen 167"/>
            <p:cNvSpPr/>
            <p:nvPr/>
          </p:nvSpPr>
          <p:spPr bwMode="auto">
            <a:xfrm flipV="1">
              <a:off x="7696200" y="914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9" name="Gerade Verbindung 58"/>
            <p:cNvCxnSpPr/>
            <p:nvPr/>
          </p:nvCxnSpPr>
          <p:spPr bwMode="auto">
            <a:xfrm>
              <a:off x="7467600" y="1219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59"/>
            <p:cNvCxnSpPr/>
            <p:nvPr/>
          </p:nvCxnSpPr>
          <p:spPr bwMode="auto">
            <a:xfrm>
              <a:off x="7467600" y="152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60"/>
            <p:cNvCxnSpPr/>
            <p:nvPr/>
          </p:nvCxnSpPr>
          <p:spPr bwMode="auto">
            <a:xfrm>
              <a:off x="7467600" y="2286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61"/>
            <p:cNvCxnSpPr/>
            <p:nvPr/>
          </p:nvCxnSpPr>
          <p:spPr bwMode="auto">
            <a:xfrm>
              <a:off x="7467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Gerade Verbindung 63"/>
            <p:cNvCxnSpPr/>
            <p:nvPr/>
          </p:nvCxnSpPr>
          <p:spPr bwMode="auto">
            <a:xfrm>
              <a:off x="5791200" y="3048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337" name="Gruppieren 14336"/>
          <p:cNvGrpSpPr/>
          <p:nvPr/>
        </p:nvGrpSpPr>
        <p:grpSpPr>
          <a:xfrm>
            <a:off x="7010400" y="762000"/>
            <a:ext cx="1828800" cy="1143000"/>
            <a:chOff x="6934200" y="838200"/>
            <a:chExt cx="3962400" cy="2286000"/>
          </a:xfrm>
        </p:grpSpPr>
        <p:cxnSp>
          <p:nvCxnSpPr>
            <p:cNvPr id="176" name="Gerade Verbindung 118"/>
            <p:cNvCxnSpPr/>
            <p:nvPr/>
          </p:nvCxnSpPr>
          <p:spPr bwMode="auto">
            <a:xfrm>
              <a:off x="6934200" y="8382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19"/>
            <p:cNvCxnSpPr/>
            <p:nvPr/>
          </p:nvCxnSpPr>
          <p:spPr bwMode="auto">
            <a:xfrm>
              <a:off x="6934200" y="838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20"/>
            <p:cNvCxnSpPr/>
            <p:nvPr/>
          </p:nvCxnSpPr>
          <p:spPr bwMode="auto">
            <a:xfrm>
              <a:off x="6934200" y="1752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9" name="Bogen 178"/>
            <p:cNvSpPr/>
            <p:nvPr/>
          </p:nvSpPr>
          <p:spPr bwMode="auto">
            <a:xfrm flipV="1">
              <a:off x="7239000" y="8382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0" name="Gerade Verbindung 125"/>
            <p:cNvCxnSpPr/>
            <p:nvPr/>
          </p:nvCxnSpPr>
          <p:spPr bwMode="auto">
            <a:xfrm>
              <a:off x="6934200" y="2209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Gerade Verbindung 126"/>
            <p:cNvCxnSpPr/>
            <p:nvPr/>
          </p:nvCxnSpPr>
          <p:spPr bwMode="auto">
            <a:xfrm>
              <a:off x="6934200" y="220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2" name="Bogen 181"/>
            <p:cNvSpPr/>
            <p:nvPr/>
          </p:nvSpPr>
          <p:spPr bwMode="auto">
            <a:xfrm flipV="1">
              <a:off x="7239000" y="2209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3" name="Gerade Verbindung 135"/>
            <p:cNvCxnSpPr/>
            <p:nvPr/>
          </p:nvCxnSpPr>
          <p:spPr bwMode="auto">
            <a:xfrm>
              <a:off x="8077200" y="1289305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36"/>
            <p:cNvCxnSpPr/>
            <p:nvPr/>
          </p:nvCxnSpPr>
          <p:spPr bwMode="auto">
            <a:xfrm>
              <a:off x="8077200" y="2667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37"/>
            <p:cNvCxnSpPr/>
            <p:nvPr/>
          </p:nvCxnSpPr>
          <p:spPr bwMode="auto">
            <a:xfrm>
              <a:off x="8610600" y="12954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38"/>
            <p:cNvCxnSpPr/>
            <p:nvPr/>
          </p:nvCxnSpPr>
          <p:spPr bwMode="auto">
            <a:xfrm>
              <a:off x="8610600" y="175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39"/>
            <p:cNvCxnSpPr/>
            <p:nvPr/>
          </p:nvCxnSpPr>
          <p:spPr bwMode="auto">
            <a:xfrm>
              <a:off x="86106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40"/>
            <p:cNvCxnSpPr/>
            <p:nvPr/>
          </p:nvCxnSpPr>
          <p:spPr bwMode="auto">
            <a:xfrm>
              <a:off x="8610600" y="22098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" name="Gerade Verbindung 141"/>
            <p:cNvCxnSpPr/>
            <p:nvPr/>
          </p:nvCxnSpPr>
          <p:spPr bwMode="auto">
            <a:xfrm>
              <a:off x="6934200" y="3124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0" name="Gerade Verbindung 142"/>
            <p:cNvCxnSpPr/>
            <p:nvPr/>
          </p:nvCxnSpPr>
          <p:spPr bwMode="auto">
            <a:xfrm>
              <a:off x="8915400" y="175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43"/>
            <p:cNvCxnSpPr/>
            <p:nvPr/>
          </p:nvCxnSpPr>
          <p:spPr bwMode="auto">
            <a:xfrm>
              <a:off x="8915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44"/>
            <p:cNvCxnSpPr/>
            <p:nvPr/>
          </p:nvCxnSpPr>
          <p:spPr bwMode="auto">
            <a:xfrm>
              <a:off x="9448800" y="15240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Gerade Verbindung 145"/>
            <p:cNvCxnSpPr/>
            <p:nvPr/>
          </p:nvCxnSpPr>
          <p:spPr bwMode="auto">
            <a:xfrm>
              <a:off x="9448800" y="1524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Gerade Verbindung 146"/>
            <p:cNvCxnSpPr/>
            <p:nvPr/>
          </p:nvCxnSpPr>
          <p:spPr bwMode="auto">
            <a:xfrm>
              <a:off x="9448800" y="2438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5" name="Bogen 194"/>
            <p:cNvSpPr/>
            <p:nvPr/>
          </p:nvSpPr>
          <p:spPr bwMode="auto">
            <a:xfrm flipV="1">
              <a:off x="9753600" y="15240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6" name="Ellipse 195"/>
            <p:cNvSpPr/>
            <p:nvPr/>
          </p:nvSpPr>
          <p:spPr bwMode="auto">
            <a:xfrm>
              <a:off x="8077200" y="2514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7" name="Ellipse 196"/>
            <p:cNvSpPr/>
            <p:nvPr/>
          </p:nvSpPr>
          <p:spPr bwMode="auto">
            <a:xfrm>
              <a:off x="8077200" y="1143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8" name="Ellipse 197"/>
            <p:cNvSpPr/>
            <p:nvPr/>
          </p:nvSpPr>
          <p:spPr bwMode="auto">
            <a:xfrm>
              <a:off x="10591800" y="1828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339" name="Textfeld 14338"/>
          <p:cNvSpPr txBox="1"/>
          <p:nvPr/>
        </p:nvSpPr>
        <p:spPr>
          <a:xfrm>
            <a:off x="6553200" y="1219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Multiplexer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>
                <a:solidFill>
                  <a:srgbClr val="3333CC"/>
                </a:solidFill>
              </a:rPr>
              <a:t>Y = </a:t>
            </a:r>
            <a:r>
              <a:rPr lang="de-DE" dirty="0" err="1" smtClean="0">
                <a:solidFill>
                  <a:srgbClr val="3333CC"/>
                </a:solidFill>
              </a:rPr>
              <a:t>sel</a:t>
            </a:r>
            <a:r>
              <a:rPr lang="de-DE" dirty="0" smtClean="0">
                <a:solidFill>
                  <a:srgbClr val="3333CC"/>
                </a:solidFill>
              </a:rPr>
              <a:t> ? X1 </a:t>
            </a:r>
            <a:r>
              <a:rPr lang="de-DE" dirty="0">
                <a:solidFill>
                  <a:srgbClr val="3333CC"/>
                </a:solidFill>
              </a:rPr>
              <a:t>: </a:t>
            </a:r>
            <a:r>
              <a:rPr lang="de-DE" dirty="0" smtClean="0">
                <a:solidFill>
                  <a:srgbClr val="3333CC"/>
                </a:solidFill>
              </a:rPr>
              <a:t>X0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34" name="Rechteck 33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8"/>
          <p:cNvCxnSpPr>
            <a:endCxn id="34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pic>
        <p:nvPicPr>
          <p:cNvPr id="42" name="Grafik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971800"/>
            <a:ext cx="1915672" cy="1600203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53000"/>
            <a:ext cx="4059944" cy="160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1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Multiplexer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>
                <a:solidFill>
                  <a:srgbClr val="3333CC"/>
                </a:solidFill>
              </a:rPr>
              <a:t>Y = </a:t>
            </a:r>
            <a:r>
              <a:rPr lang="de-DE" dirty="0" err="1" smtClean="0">
                <a:solidFill>
                  <a:srgbClr val="3333CC"/>
                </a:solidFill>
              </a:rPr>
              <a:t>sel</a:t>
            </a:r>
            <a:r>
              <a:rPr lang="de-DE" dirty="0" smtClean="0">
                <a:solidFill>
                  <a:srgbClr val="3333CC"/>
                </a:solidFill>
              </a:rPr>
              <a:t> ? X1 </a:t>
            </a:r>
            <a:r>
              <a:rPr lang="de-DE" dirty="0">
                <a:solidFill>
                  <a:srgbClr val="3333CC"/>
                </a:solidFill>
              </a:rPr>
              <a:t>: </a:t>
            </a:r>
            <a:r>
              <a:rPr lang="de-DE" dirty="0" smtClean="0">
                <a:solidFill>
                  <a:srgbClr val="3333CC"/>
                </a:solidFill>
              </a:rPr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>
                <a:solidFill>
                  <a:srgbClr val="3333CC"/>
                </a:solidFill>
              </a:rPr>
              <a:t>Y = </a:t>
            </a:r>
            <a:r>
              <a:rPr lang="de-DE" dirty="0" smtClean="0">
                <a:solidFill>
                  <a:srgbClr val="3333CC"/>
                </a:solidFill>
              </a:rPr>
              <a:t>(!</a:t>
            </a:r>
            <a:r>
              <a:rPr lang="de-DE" dirty="0" err="1" smtClean="0">
                <a:solidFill>
                  <a:srgbClr val="3333CC"/>
                </a:solidFill>
              </a:rPr>
              <a:t>sel</a:t>
            </a:r>
            <a:r>
              <a:rPr lang="de-DE" dirty="0" smtClean="0">
                <a:solidFill>
                  <a:srgbClr val="3333CC"/>
                </a:solidFill>
              </a:rPr>
              <a:t> </a:t>
            </a:r>
            <a:r>
              <a:rPr lang="de-DE" dirty="0">
                <a:solidFill>
                  <a:srgbClr val="3333CC"/>
                </a:solidFill>
              </a:rPr>
              <a:t>&amp; </a:t>
            </a:r>
            <a:r>
              <a:rPr lang="de-DE" dirty="0" smtClean="0">
                <a:solidFill>
                  <a:srgbClr val="3333CC"/>
                </a:solidFill>
              </a:rPr>
              <a:t>X0) </a:t>
            </a:r>
            <a:r>
              <a:rPr lang="de-DE" dirty="0">
                <a:solidFill>
                  <a:srgbClr val="3333CC"/>
                </a:solidFill>
              </a:rPr>
              <a:t>| </a:t>
            </a:r>
            <a:r>
              <a:rPr lang="de-DE" dirty="0" smtClean="0">
                <a:solidFill>
                  <a:srgbClr val="3333CC"/>
                </a:solidFill>
              </a:rPr>
              <a:t>(</a:t>
            </a:r>
            <a:r>
              <a:rPr lang="de-DE" dirty="0" err="1" smtClean="0">
                <a:solidFill>
                  <a:srgbClr val="3333CC"/>
                </a:solidFill>
              </a:rPr>
              <a:t>sel</a:t>
            </a:r>
            <a:r>
              <a:rPr lang="de-DE" dirty="0" smtClean="0">
                <a:solidFill>
                  <a:srgbClr val="3333CC"/>
                </a:solidFill>
              </a:rPr>
              <a:t> </a:t>
            </a:r>
            <a:r>
              <a:rPr lang="de-DE" dirty="0">
                <a:solidFill>
                  <a:srgbClr val="3333CC"/>
                </a:solidFill>
              </a:rPr>
              <a:t>&amp; </a:t>
            </a:r>
            <a:r>
              <a:rPr lang="de-DE" dirty="0" smtClean="0">
                <a:solidFill>
                  <a:srgbClr val="3333CC"/>
                </a:solidFill>
              </a:rPr>
              <a:t>X1)</a:t>
            </a:r>
            <a:endParaRPr lang="de-DE" dirty="0">
              <a:solidFill>
                <a:srgbClr val="3333CC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Bogen 174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Bogen 175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176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Bogen 178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0" name="Gerade Verbindung 179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 smtClean="0"/>
              <a:t>Kombinatorisch </a:t>
            </a:r>
            <a:r>
              <a:rPr lang="de-DE" dirty="0"/>
              <a:t>gibt es </a:t>
            </a:r>
            <a:r>
              <a:rPr lang="de-DE" dirty="0" smtClean="0"/>
              <a:t>2</a:t>
            </a:r>
            <a:r>
              <a:rPr lang="de-DE" baseline="30000" dirty="0" smtClean="0"/>
              <a:t>4</a:t>
            </a:r>
            <a:r>
              <a:rPr lang="de-DE" dirty="0" smtClean="0"/>
              <a:t> </a:t>
            </a:r>
            <a:r>
              <a:rPr lang="de-DE" dirty="0"/>
              <a:t>= 16 Booleschen Funktionen von zwei </a:t>
            </a:r>
            <a:r>
              <a:rPr lang="de-DE" dirty="0" smtClean="0"/>
              <a:t>Variablen</a:t>
            </a:r>
          </a:p>
          <a:p>
            <a:r>
              <a:rPr lang="de-DE" dirty="0"/>
              <a:t>Die Länge der Ergebnistabelle ist 4 und für jede Zeile haben wir zwei </a:t>
            </a:r>
            <a:r>
              <a:rPr lang="de-DE" dirty="0" smtClean="0"/>
              <a:t>Möglichkeiten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57" name="Wolke 56"/>
          <p:cNvSpPr/>
          <p:nvPr/>
        </p:nvSpPr>
        <p:spPr bwMode="auto">
          <a:xfrm>
            <a:off x="75438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Wolke 57"/>
          <p:cNvSpPr/>
          <p:nvPr/>
        </p:nvSpPr>
        <p:spPr bwMode="auto">
          <a:xfrm>
            <a:off x="75438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Wolke 58"/>
          <p:cNvSpPr/>
          <p:nvPr/>
        </p:nvSpPr>
        <p:spPr bwMode="auto">
          <a:xfrm>
            <a:off x="75438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Wolke 59"/>
          <p:cNvSpPr/>
          <p:nvPr/>
        </p:nvSpPr>
        <p:spPr bwMode="auto">
          <a:xfrm>
            <a:off x="75438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Wolke 60"/>
          <p:cNvSpPr/>
          <p:nvPr/>
        </p:nvSpPr>
        <p:spPr bwMode="auto">
          <a:xfrm>
            <a:off x="75438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Wolke 61"/>
          <p:cNvSpPr/>
          <p:nvPr/>
        </p:nvSpPr>
        <p:spPr bwMode="auto">
          <a:xfrm>
            <a:off x="75438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Wolke 62"/>
          <p:cNvSpPr/>
          <p:nvPr/>
        </p:nvSpPr>
        <p:spPr bwMode="auto">
          <a:xfrm>
            <a:off x="75438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Wolke 63"/>
          <p:cNvSpPr/>
          <p:nvPr/>
        </p:nvSpPr>
        <p:spPr bwMode="auto">
          <a:xfrm>
            <a:off x="75438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Wolke 64"/>
          <p:cNvSpPr/>
          <p:nvPr/>
        </p:nvSpPr>
        <p:spPr bwMode="auto">
          <a:xfrm>
            <a:off x="85344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Wolke 65"/>
          <p:cNvSpPr/>
          <p:nvPr/>
        </p:nvSpPr>
        <p:spPr bwMode="auto">
          <a:xfrm>
            <a:off x="85344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Wolke 66"/>
          <p:cNvSpPr/>
          <p:nvPr/>
        </p:nvSpPr>
        <p:spPr bwMode="auto">
          <a:xfrm>
            <a:off x="85344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Wolke 67"/>
          <p:cNvSpPr/>
          <p:nvPr/>
        </p:nvSpPr>
        <p:spPr bwMode="auto">
          <a:xfrm>
            <a:off x="85344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Wolke 68"/>
          <p:cNvSpPr/>
          <p:nvPr/>
        </p:nvSpPr>
        <p:spPr bwMode="auto">
          <a:xfrm>
            <a:off x="85344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Wolke 69"/>
          <p:cNvSpPr/>
          <p:nvPr/>
        </p:nvSpPr>
        <p:spPr bwMode="auto">
          <a:xfrm>
            <a:off x="85344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Wolke 70"/>
          <p:cNvSpPr/>
          <p:nvPr/>
        </p:nvSpPr>
        <p:spPr bwMode="auto">
          <a:xfrm>
            <a:off x="85344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Wolke 71"/>
          <p:cNvSpPr/>
          <p:nvPr/>
        </p:nvSpPr>
        <p:spPr bwMode="auto">
          <a:xfrm>
            <a:off x="85344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Wolke 72"/>
          <p:cNvSpPr/>
          <p:nvPr/>
        </p:nvSpPr>
        <p:spPr bwMode="auto">
          <a:xfrm>
            <a:off x="2209800" y="2743200"/>
            <a:ext cx="914400" cy="9144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1676400" y="2971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>
            <a:off x="16764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31242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6" name="Tabel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172947"/>
              </p:ext>
            </p:extLst>
          </p:nvPr>
        </p:nvGraphicFramePr>
        <p:xfrm>
          <a:off x="5257800" y="2743200"/>
          <a:ext cx="1600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0/1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0/1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0/1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0/1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91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Multiplexer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/>
              <a:t>Im </a:t>
            </a:r>
            <a:r>
              <a:rPr lang="de-DE" dirty="0" err="1"/>
              <a:t>Verilog</a:t>
            </a:r>
            <a:r>
              <a:rPr lang="de-DE" dirty="0"/>
              <a:t> Code: </a:t>
            </a:r>
            <a:r>
              <a:rPr lang="de-DE" dirty="0">
                <a:solidFill>
                  <a:srgbClr val="3333CC"/>
                </a:solidFill>
              </a:rPr>
              <a:t>Y = </a:t>
            </a:r>
            <a:r>
              <a:rPr lang="de-DE" dirty="0" err="1">
                <a:solidFill>
                  <a:srgbClr val="3333CC"/>
                </a:solidFill>
              </a:rPr>
              <a:t>sel</a:t>
            </a:r>
            <a:r>
              <a:rPr lang="de-DE" dirty="0">
                <a:solidFill>
                  <a:srgbClr val="3333CC"/>
                </a:solidFill>
              </a:rPr>
              <a:t> ? X1 : X0</a:t>
            </a:r>
          </a:p>
          <a:p>
            <a:r>
              <a:rPr lang="de-DE" dirty="0"/>
              <a:t>Disjunktive Normalform: </a:t>
            </a:r>
            <a:r>
              <a:rPr lang="de-DE" dirty="0">
                <a:solidFill>
                  <a:srgbClr val="3333CC"/>
                </a:solidFill>
              </a:rPr>
              <a:t>Y = (!</a:t>
            </a:r>
            <a:r>
              <a:rPr lang="de-DE" dirty="0" err="1">
                <a:solidFill>
                  <a:srgbClr val="3333CC"/>
                </a:solidFill>
              </a:rPr>
              <a:t>sel</a:t>
            </a:r>
            <a:r>
              <a:rPr lang="de-DE" dirty="0">
                <a:solidFill>
                  <a:srgbClr val="3333CC"/>
                </a:solidFill>
              </a:rPr>
              <a:t> &amp; X0) | (</a:t>
            </a:r>
            <a:r>
              <a:rPr lang="de-DE" dirty="0" err="1">
                <a:solidFill>
                  <a:srgbClr val="3333CC"/>
                </a:solidFill>
              </a:rPr>
              <a:t>sel</a:t>
            </a:r>
            <a:r>
              <a:rPr lang="de-DE" dirty="0">
                <a:solidFill>
                  <a:srgbClr val="3333CC"/>
                </a:solidFill>
              </a:rPr>
              <a:t> &amp; X1)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Bogen 44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Ellipse 48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6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Warum ist ein Multiplexer so </a:t>
            </a:r>
            <a:r>
              <a:rPr lang="de-DE" dirty="0" smtClean="0"/>
              <a:t>wichtig?</a:t>
            </a:r>
          </a:p>
          <a:p>
            <a:r>
              <a:rPr lang="de-DE" dirty="0" smtClean="0"/>
              <a:t>Jede </a:t>
            </a:r>
            <a:r>
              <a:rPr lang="de-DE" dirty="0"/>
              <a:t>logische Funktion kann mit </a:t>
            </a:r>
            <a:r>
              <a:rPr lang="de-DE" dirty="0" err="1"/>
              <a:t>Multiplexern</a:t>
            </a:r>
            <a:r>
              <a:rPr lang="de-DE" dirty="0"/>
              <a:t>, </a:t>
            </a:r>
            <a:r>
              <a:rPr lang="de-DE" dirty="0" smtClean="0"/>
              <a:t>Invertern </a:t>
            </a:r>
            <a:r>
              <a:rPr lang="de-DE" dirty="0"/>
              <a:t>und logischen Konstanten realisiert </a:t>
            </a:r>
            <a:r>
              <a:rPr lang="de-DE" dirty="0" smtClean="0"/>
              <a:t>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48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Beispiel: AND</a:t>
            </a:r>
          </a:p>
          <a:p>
            <a:r>
              <a:rPr lang="de-DE" dirty="0"/>
              <a:t>AND ist null wenn die Variable A null ist, </a:t>
            </a:r>
            <a:r>
              <a:rPr lang="de-DE" dirty="0" smtClean="0"/>
              <a:t>unabhängig von B</a:t>
            </a:r>
          </a:p>
          <a:p>
            <a:r>
              <a:rPr lang="de-DE" dirty="0">
                <a:solidFill>
                  <a:srgbClr val="3333CC"/>
                </a:solidFill>
              </a:rPr>
              <a:t>AND = A ? B : </a:t>
            </a:r>
            <a:r>
              <a:rPr lang="de-DE" dirty="0" smtClean="0">
                <a:solidFill>
                  <a:srgbClr val="3333CC"/>
                </a:solidFill>
              </a:rPr>
              <a:t>0</a:t>
            </a:r>
            <a:endParaRPr lang="de-DE" dirty="0">
              <a:solidFill>
                <a:srgbClr val="3333CC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3886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419600" y="4572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419600" y="4572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 flipV="1">
            <a:off x="4724400" y="4572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3886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55626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4196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88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 EXNOR</a:t>
            </a:r>
          </a:p>
          <a:p>
            <a:r>
              <a:rPr lang="de-DE" dirty="0" smtClean="0">
                <a:solidFill>
                  <a:srgbClr val="3333CC"/>
                </a:solidFill>
              </a:rPr>
              <a:t>EXNOR </a:t>
            </a:r>
            <a:r>
              <a:rPr lang="de-DE" dirty="0">
                <a:solidFill>
                  <a:srgbClr val="3333CC"/>
                </a:solidFill>
              </a:rPr>
              <a:t>= A ? </a:t>
            </a:r>
            <a:r>
              <a:rPr lang="de-DE" dirty="0" smtClean="0">
                <a:solidFill>
                  <a:srgbClr val="3333CC"/>
                </a:solidFill>
              </a:rPr>
              <a:t>B </a:t>
            </a:r>
            <a:r>
              <a:rPr lang="de-DE" dirty="0">
                <a:solidFill>
                  <a:srgbClr val="3333CC"/>
                </a:solidFill>
              </a:rPr>
              <a:t>: </a:t>
            </a:r>
            <a:r>
              <a:rPr lang="de-DE" dirty="0" smtClean="0">
                <a:solidFill>
                  <a:srgbClr val="3333CC"/>
                </a:solidFill>
              </a:rPr>
              <a:t>!B</a:t>
            </a:r>
            <a:endParaRPr lang="de-DE" dirty="0">
              <a:solidFill>
                <a:srgbClr val="3333CC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21360" y="4114800"/>
            <a:ext cx="330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4191000" y="3810000"/>
            <a:ext cx="1905000" cy="1981200"/>
            <a:chOff x="1524000" y="4495800"/>
            <a:chExt cx="1905000" cy="1981200"/>
          </a:xfrm>
        </p:grpSpPr>
        <p:cxnSp>
          <p:nvCxnSpPr>
            <p:cNvPr id="25" name="Gerade Verbindung 24"/>
            <p:cNvCxnSpPr/>
            <p:nvPr/>
          </p:nvCxnSpPr>
          <p:spPr bwMode="auto">
            <a:xfrm>
              <a:off x="1524000" y="5257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>
              <a:off x="1524000" y="5715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1676400" y="49530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1676400" y="5410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29" name="Bogen 28"/>
            <p:cNvSpPr/>
            <p:nvPr/>
          </p:nvSpPr>
          <p:spPr bwMode="auto">
            <a:xfrm>
              <a:off x="17526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Bogen 29"/>
            <p:cNvSpPr/>
            <p:nvPr/>
          </p:nvSpPr>
          <p:spPr bwMode="auto">
            <a:xfrm>
              <a:off x="1676400" y="4953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1" name="Gerade Verbindung 30"/>
            <p:cNvCxnSpPr>
              <a:endCxn id="29" idx="0"/>
            </p:cNvCxnSpPr>
            <p:nvPr/>
          </p:nvCxnSpPr>
          <p:spPr bwMode="auto">
            <a:xfrm flipH="1">
              <a:off x="1943100" y="4953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Gerade Verbindung 31"/>
            <p:cNvCxnSpPr/>
            <p:nvPr/>
          </p:nvCxnSpPr>
          <p:spPr bwMode="auto">
            <a:xfrm flipH="1">
              <a:off x="1905000" y="6019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Ellipse 32"/>
            <p:cNvSpPr/>
            <p:nvPr/>
          </p:nvSpPr>
          <p:spPr bwMode="auto">
            <a:xfrm>
              <a:off x="2971800" y="5334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 flipV="1">
              <a:off x="1676400" y="4495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Bogen 34"/>
            <p:cNvSpPr/>
            <p:nvPr/>
          </p:nvSpPr>
          <p:spPr bwMode="auto">
            <a:xfrm>
              <a:off x="18288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32766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54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</a:t>
            </a:r>
            <a:r>
              <a:rPr lang="de-DE" dirty="0" smtClean="0"/>
              <a:t>(als unten) realisiert </a:t>
            </a:r>
            <a:r>
              <a:rPr lang="de-DE" dirty="0"/>
              <a:t>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Bogen 40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Bogen 46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e 57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88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Normalerweise kann man die Gates nicht kurzschließen…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12954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1295400" y="3962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1600200" y="3048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2954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2954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Bogen 51"/>
          <p:cNvSpPr/>
          <p:nvPr/>
        </p:nvSpPr>
        <p:spPr bwMode="auto">
          <a:xfrm flipV="1">
            <a:off x="16002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&quot;Nein&quot;-Symbol 9"/>
          <p:cNvSpPr/>
          <p:nvPr/>
        </p:nvSpPr>
        <p:spPr bwMode="auto">
          <a:xfrm>
            <a:off x="2743200" y="3886200"/>
            <a:ext cx="609600" cy="6096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6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Wir können </a:t>
            </a:r>
            <a:r>
              <a:rPr lang="de-DE" dirty="0" smtClean="0"/>
              <a:t>die Gatter so erweitern, dass sie sich im </a:t>
            </a:r>
            <a:r>
              <a:rPr lang="de-DE" dirty="0"/>
              <a:t>hochohmigen Zustand befinden </a:t>
            </a:r>
            <a:r>
              <a:rPr lang="de-DE" dirty="0" smtClean="0"/>
              <a:t>können</a:t>
            </a:r>
          </a:p>
          <a:p>
            <a:r>
              <a:rPr lang="de-DE" dirty="0" smtClean="0"/>
              <a:t>-&gt; </a:t>
            </a:r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Wenn </a:t>
            </a:r>
            <a:r>
              <a:rPr lang="de-DE" dirty="0"/>
              <a:t>der </a:t>
            </a:r>
            <a:r>
              <a:rPr lang="de-DE" dirty="0" err="1"/>
              <a:t>Enable</a:t>
            </a:r>
            <a:r>
              <a:rPr lang="de-DE" dirty="0"/>
              <a:t> Eingang eins ist, funktioniert der Inverter wie ein </a:t>
            </a:r>
            <a:r>
              <a:rPr lang="de-DE" dirty="0" smtClean="0"/>
              <a:t>gewöhnlicher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7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Mit </a:t>
            </a:r>
            <a:r>
              <a:rPr lang="de-DE" dirty="0" err="1"/>
              <a:t>Enable</a:t>
            </a:r>
            <a:r>
              <a:rPr lang="de-DE" dirty="0"/>
              <a:t> = null, ist der Ausgang von VDD und GND </a:t>
            </a:r>
            <a:r>
              <a:rPr lang="de-DE" dirty="0" smtClean="0"/>
              <a:t>getrennt, </a:t>
            </a:r>
            <a:r>
              <a:rPr lang="de-DE" dirty="0"/>
              <a:t>der </a:t>
            </a:r>
            <a:r>
              <a:rPr lang="de-DE" dirty="0" smtClean="0"/>
              <a:t>Ausgang „schwebt“ (</a:t>
            </a:r>
            <a:r>
              <a:rPr lang="de-DE" dirty="0" err="1" smtClean="0"/>
              <a:t>float</a:t>
            </a:r>
            <a:r>
              <a:rPr lang="de-DE" dirty="0" smtClean="0"/>
              <a:t>) </a:t>
            </a:r>
            <a:r>
              <a:rPr lang="de-DE" dirty="0"/>
              <a:t>im hochohmigen (high </a:t>
            </a:r>
            <a:r>
              <a:rPr lang="de-DE" dirty="0" err="1"/>
              <a:t>impedance</a:t>
            </a:r>
            <a:r>
              <a:rPr lang="de-DE" dirty="0"/>
              <a:t>)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8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124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38481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>
            <a:endCxn id="30" idx="1"/>
          </p:cNvCxnSpPr>
          <p:nvPr/>
        </p:nvCxnSpPr>
        <p:spPr bwMode="auto">
          <a:xfrm flipH="1">
            <a:off x="4495800" y="4495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468360" y="4495800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Schlecht – leitet 1 nicht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76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876800" y="3505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Ellipse 4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Gleichschenkliges Dreieck 46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8" name="Gerade Verbindung 47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9" name="Textfeld 48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4114800" y="5257800"/>
            <a:ext cx="1143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214027" y="5971401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r>
              <a:rPr lang="de-DE" dirty="0" smtClean="0"/>
              <a:t> = !En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57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Die wichtigsten </a:t>
            </a:r>
            <a:r>
              <a:rPr lang="de-DE" dirty="0"/>
              <a:t>Booleschen Funktionen mit zwei Variablen sind NAND, NOR, </a:t>
            </a:r>
            <a:r>
              <a:rPr lang="de-DE" dirty="0" smtClean="0"/>
              <a:t>EXNOR (Gleichwertigkeit, Äquivalenz)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/>
          </p:nvPr>
        </p:nvGraphicFramePr>
        <p:xfrm>
          <a:off x="350520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4482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103888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0261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cxnSp>
        <p:nvCxnSpPr>
          <p:cNvPr id="17" name="Gerade Verbindung 93"/>
          <p:cNvCxnSpPr/>
          <p:nvPr/>
        </p:nvCxnSpPr>
        <p:spPr bwMode="auto">
          <a:xfrm>
            <a:off x="2743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94"/>
          <p:cNvCxnSpPr/>
          <p:nvPr/>
        </p:nvCxnSpPr>
        <p:spPr bwMode="auto">
          <a:xfrm>
            <a:off x="2743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2895600" y="2362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8956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4343" name="Gruppieren 14342"/>
          <p:cNvGrpSpPr/>
          <p:nvPr/>
        </p:nvGrpSpPr>
        <p:grpSpPr>
          <a:xfrm>
            <a:off x="838200" y="2514600"/>
            <a:ext cx="1447800" cy="914400"/>
            <a:chOff x="5867400" y="3200400"/>
            <a:chExt cx="1447800" cy="914400"/>
          </a:xfrm>
        </p:grpSpPr>
        <p:grpSp>
          <p:nvGrpSpPr>
            <p:cNvPr id="14339" name="Gruppieren 14338"/>
            <p:cNvGrpSpPr/>
            <p:nvPr/>
          </p:nvGrpSpPr>
          <p:grpSpPr>
            <a:xfrm>
              <a:off x="5867400" y="3200400"/>
              <a:ext cx="1447800" cy="914400"/>
              <a:chOff x="5867400" y="3200400"/>
              <a:chExt cx="1447800" cy="914400"/>
            </a:xfrm>
          </p:grpSpPr>
          <p:cxnSp>
            <p:nvCxnSpPr>
              <p:cNvPr id="11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" name="Bogen 12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 bwMode="auto">
              <a:xfrm>
                <a:off x="7010400" y="35052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4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7" name="Gerader Verbinder 26"/>
          <p:cNvCxnSpPr/>
          <p:nvPr/>
        </p:nvCxnSpPr>
        <p:spPr bwMode="auto">
          <a:xfrm flipH="1">
            <a:off x="152400" y="2743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 flipH="1">
            <a:off x="152400" y="3200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28600" y="2514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1" name="Textfeld 30"/>
          <p:cNvSpPr txBox="1"/>
          <p:nvPr/>
        </p:nvSpPr>
        <p:spPr>
          <a:xfrm>
            <a:off x="228600" y="2971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42" name="Gerade Verbindung 93"/>
          <p:cNvCxnSpPr/>
          <p:nvPr/>
        </p:nvCxnSpPr>
        <p:spPr bwMode="auto">
          <a:xfrm>
            <a:off x="5029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94"/>
          <p:cNvCxnSpPr/>
          <p:nvPr/>
        </p:nvCxnSpPr>
        <p:spPr bwMode="auto">
          <a:xfrm>
            <a:off x="5029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181600" y="2362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1816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4341" name="Gruppieren 14340"/>
          <p:cNvGrpSpPr/>
          <p:nvPr/>
        </p:nvGrpSpPr>
        <p:grpSpPr>
          <a:xfrm>
            <a:off x="2895600" y="1905000"/>
            <a:ext cx="1600200" cy="1981200"/>
            <a:chOff x="5562600" y="3810000"/>
            <a:chExt cx="1600200" cy="1981200"/>
          </a:xfrm>
        </p:grpSpPr>
        <p:sp>
          <p:nvSpPr>
            <p:cNvPr id="21" name="Bogen 20"/>
            <p:cNvSpPr/>
            <p:nvPr/>
          </p:nvSpPr>
          <p:spPr bwMode="auto">
            <a:xfrm>
              <a:off x="5638800" y="42672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Bogen 21"/>
            <p:cNvSpPr/>
            <p:nvPr/>
          </p:nvSpPr>
          <p:spPr bwMode="auto">
            <a:xfrm>
              <a:off x="5562600" y="4267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Bogen 22"/>
            <p:cNvSpPr/>
            <p:nvPr/>
          </p:nvSpPr>
          <p:spPr bwMode="auto">
            <a:xfrm flipV="1">
              <a:off x="5562600" y="3810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" name="Gerade Verbindung 100"/>
            <p:cNvCxnSpPr>
              <a:endCxn id="21" idx="0"/>
            </p:cNvCxnSpPr>
            <p:nvPr/>
          </p:nvCxnSpPr>
          <p:spPr bwMode="auto">
            <a:xfrm flipH="1">
              <a:off x="5829300" y="4267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Ellipse 25"/>
            <p:cNvSpPr/>
            <p:nvPr/>
          </p:nvSpPr>
          <p:spPr bwMode="auto">
            <a:xfrm>
              <a:off x="6858000" y="4648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Gerade Verbindung 101"/>
            <p:cNvCxnSpPr/>
            <p:nvPr/>
          </p:nvCxnSpPr>
          <p:spPr bwMode="auto">
            <a:xfrm flipH="1">
              <a:off x="5791200" y="5334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342" name="Gruppieren 14341"/>
          <p:cNvGrpSpPr/>
          <p:nvPr/>
        </p:nvGrpSpPr>
        <p:grpSpPr>
          <a:xfrm>
            <a:off x="5181600" y="1905000"/>
            <a:ext cx="1600200" cy="1981200"/>
            <a:chOff x="5562600" y="5029200"/>
            <a:chExt cx="1600200" cy="1981200"/>
          </a:xfrm>
        </p:grpSpPr>
        <p:sp>
          <p:nvSpPr>
            <p:cNvPr id="46" name="Bogen 45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Bogen 46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Bogen 47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100"/>
            <p:cNvCxnSpPr>
              <a:endCxn id="46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Ellipse 50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Bogen 51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3" name="Textfeld 52"/>
          <p:cNvSpPr txBox="1"/>
          <p:nvPr/>
        </p:nvSpPr>
        <p:spPr>
          <a:xfrm>
            <a:off x="409339" y="1828800"/>
            <a:ext cx="992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= !(A &amp; B)</a:t>
            </a:r>
            <a:endParaRPr lang="en-US" dirty="0"/>
          </a:p>
        </p:txBody>
      </p:sp>
      <p:sp>
        <p:nvSpPr>
          <p:cNvPr id="54" name="Textfeld 53"/>
          <p:cNvSpPr txBox="1"/>
          <p:nvPr/>
        </p:nvSpPr>
        <p:spPr>
          <a:xfrm>
            <a:off x="3003058" y="1828800"/>
            <a:ext cx="930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= !(A | B)</a:t>
            </a:r>
            <a:endParaRPr lang="en-US" dirty="0"/>
          </a:p>
        </p:txBody>
      </p:sp>
      <p:sp>
        <p:nvSpPr>
          <p:cNvPr id="55" name="Textfeld 54"/>
          <p:cNvSpPr txBox="1"/>
          <p:nvPr/>
        </p:nvSpPr>
        <p:spPr>
          <a:xfrm>
            <a:off x="5165570" y="1828800"/>
            <a:ext cx="962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= !(A ^ 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5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943600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922703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77724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5236903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5770303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5770303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5770303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543800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7328396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69854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7328396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79760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7518896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976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214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595096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6303704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8006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100" name="Gerade Verbindung 9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Ellipse 10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Gleichschenkliges Dreieck 10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Textfeld 103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6916590" y="5410200"/>
            <a:ext cx="1138621" cy="609600"/>
            <a:chOff x="990600" y="4648200"/>
            <a:chExt cx="1981200" cy="1060704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Ellipse 107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Gleichschenkliges Dreieck 108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0" name="Gerade Verbindung 10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1" name="Textfeld 110"/>
          <p:cNvSpPr txBox="1"/>
          <p:nvPr/>
        </p:nvSpPr>
        <p:spPr>
          <a:xfrm>
            <a:off x="684039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790719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7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544896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5239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3373696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838199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1371599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1371599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1371599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145096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2929692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25867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2929692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35773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3120192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3577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815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3196392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1905000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172201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172201" y="2895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5532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H="1">
            <a:off x="5257801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3" name="Gruppieren 102"/>
          <p:cNvGrpSpPr/>
          <p:nvPr/>
        </p:nvGrpSpPr>
        <p:grpSpPr>
          <a:xfrm>
            <a:off x="6019801" y="44196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6019801" y="3657600"/>
            <a:ext cx="533400" cy="762000"/>
            <a:chOff x="1524000" y="3048000"/>
            <a:chExt cx="533400" cy="762000"/>
          </a:xfrm>
        </p:grpSpPr>
        <p:grpSp>
          <p:nvGrpSpPr>
            <p:cNvPr id="113" name="Gruppieren 11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4" name="Ellipse 11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3" name="Gerade Verbindung 122"/>
          <p:cNvCxnSpPr/>
          <p:nvPr/>
        </p:nvCxnSpPr>
        <p:spPr bwMode="auto">
          <a:xfrm>
            <a:off x="5791201" y="3276600"/>
            <a:ext cx="0" cy="228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7234994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>
            <a:endCxn id="109" idx="1"/>
          </p:cNvCxnSpPr>
          <p:nvPr/>
        </p:nvCxnSpPr>
        <p:spPr bwMode="auto">
          <a:xfrm flipH="1">
            <a:off x="6553202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uppieren 149"/>
          <p:cNvGrpSpPr/>
          <p:nvPr/>
        </p:nvGrpSpPr>
        <p:grpSpPr>
          <a:xfrm>
            <a:off x="6019801" y="2895600"/>
            <a:ext cx="533400" cy="762000"/>
            <a:chOff x="1524000" y="3048000"/>
            <a:chExt cx="533400" cy="762000"/>
          </a:xfrm>
        </p:grpSpPr>
        <p:grpSp>
          <p:nvGrpSpPr>
            <p:cNvPr id="151" name="Gruppieren 15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2" name="Ellipse 15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6019801" y="5181600"/>
            <a:ext cx="533400" cy="762000"/>
            <a:chOff x="1600200" y="4419600"/>
            <a:chExt cx="533400" cy="762000"/>
          </a:xfrm>
        </p:grpSpPr>
        <p:sp>
          <p:nvSpPr>
            <p:cNvPr id="1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" name="Gerade Verbindung 14"/>
          <p:cNvCxnSpPr/>
          <p:nvPr/>
        </p:nvCxnSpPr>
        <p:spPr bwMode="auto">
          <a:xfrm flipH="1">
            <a:off x="5791201" y="3276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5791201" y="556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5791201" y="3810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594360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3" name="Gruppieren 172"/>
          <p:cNvGrpSpPr/>
          <p:nvPr/>
        </p:nvGrpSpPr>
        <p:grpSpPr>
          <a:xfrm>
            <a:off x="4325790" y="2590800"/>
            <a:ext cx="1138621" cy="609600"/>
            <a:chOff x="990600" y="4648200"/>
            <a:chExt cx="1981200" cy="1060704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5" name="Ellipse 1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6" name="Gleichschenkliges Dreieck 1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7" name="Gerade Verbindung 1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" name="Textfeld 177"/>
          <p:cNvSpPr txBox="1"/>
          <p:nvPr/>
        </p:nvSpPr>
        <p:spPr>
          <a:xfrm>
            <a:off x="424959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316390" y="2667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2362200" y="28956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62000" y="2209800"/>
            <a:ext cx="3471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Leitung wird aufgespalten um Geschwindigkeit zu optimieren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46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/>
              <a:t>Wir brauchen zwei </a:t>
            </a:r>
            <a:r>
              <a:rPr lang="de-DE" dirty="0" smtClean="0"/>
              <a:t>normale- </a:t>
            </a:r>
            <a:r>
              <a:rPr lang="de-DE" dirty="0"/>
              <a:t>und zwei </a:t>
            </a:r>
            <a:r>
              <a:rPr lang="de-DE" dirty="0" err="1"/>
              <a:t>Gated</a:t>
            </a:r>
            <a:r>
              <a:rPr lang="de-DE" dirty="0"/>
              <a:t> </a:t>
            </a:r>
            <a:r>
              <a:rPr lang="de-DE" dirty="0" smtClean="0"/>
              <a:t>Inverter </a:t>
            </a:r>
          </a:p>
          <a:p>
            <a:r>
              <a:rPr lang="de-DE" dirty="0" smtClean="0"/>
              <a:t>Zahl von Transistoren: 2 </a:t>
            </a:r>
            <a:r>
              <a:rPr lang="de-DE" dirty="0"/>
              <a:t>x </a:t>
            </a:r>
            <a:r>
              <a:rPr lang="de-DE" dirty="0" smtClean="0"/>
              <a:t>2(</a:t>
            </a:r>
            <a:r>
              <a:rPr lang="de-DE" dirty="0" err="1" smtClean="0"/>
              <a:t>Inv</a:t>
            </a:r>
            <a:r>
              <a:rPr lang="de-DE" dirty="0" smtClean="0"/>
              <a:t>) </a:t>
            </a:r>
            <a:r>
              <a:rPr lang="de-DE" dirty="0"/>
              <a:t>+ </a:t>
            </a:r>
            <a:r>
              <a:rPr lang="de-DE" dirty="0" smtClean="0"/>
              <a:t>2(</a:t>
            </a:r>
            <a:r>
              <a:rPr lang="de-DE" dirty="0" err="1" smtClean="0"/>
              <a:t>Inv</a:t>
            </a:r>
            <a:r>
              <a:rPr lang="de-DE" dirty="0" smtClean="0"/>
              <a:t>) </a:t>
            </a:r>
            <a:r>
              <a:rPr lang="de-DE" dirty="0"/>
              <a:t>x </a:t>
            </a:r>
            <a:r>
              <a:rPr lang="de-DE" dirty="0" smtClean="0"/>
              <a:t>4(</a:t>
            </a:r>
            <a:r>
              <a:rPr lang="de-DE" dirty="0" err="1" smtClean="0"/>
              <a:t>Gated</a:t>
            </a:r>
            <a:r>
              <a:rPr lang="de-DE" dirty="0" smtClean="0"/>
              <a:t> </a:t>
            </a:r>
            <a:r>
              <a:rPr lang="de-DE" dirty="0" err="1" smtClean="0"/>
              <a:t>Inv</a:t>
            </a:r>
            <a:r>
              <a:rPr lang="de-DE" dirty="0" smtClean="0"/>
              <a:t>) </a:t>
            </a:r>
            <a:r>
              <a:rPr lang="de-DE" dirty="0"/>
              <a:t>= 12 </a:t>
            </a:r>
            <a:r>
              <a:rPr lang="de-DE" dirty="0" smtClean="0"/>
              <a:t>Transistoren</a:t>
            </a:r>
          </a:p>
          <a:p>
            <a:r>
              <a:rPr lang="de-DE" dirty="0" smtClean="0"/>
              <a:t>Weniger T. als im Fall von DNF-Implementierung (14 Transistoren)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6248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62484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6248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6248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67818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781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Gleichschenkliges Dreieck 29"/>
          <p:cNvSpPr/>
          <p:nvPr/>
        </p:nvSpPr>
        <p:spPr bwMode="auto">
          <a:xfrm rot="5400000">
            <a:off x="52608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Gleichschenkliges Dreieck 30"/>
          <p:cNvSpPr/>
          <p:nvPr/>
        </p:nvSpPr>
        <p:spPr bwMode="auto">
          <a:xfrm rot="5400000">
            <a:off x="5260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/>
          <p:nvPr/>
        </p:nvCxnSpPr>
        <p:spPr bwMode="auto">
          <a:xfrm>
            <a:off x="57912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>
            <a:off x="57912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57230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57743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7244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46482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7244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4648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80772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70896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83820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5029200" y="5638800"/>
            <a:ext cx="1138621" cy="609600"/>
            <a:chOff x="990600" y="4648200"/>
            <a:chExt cx="1981200" cy="1060704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Ellipse 4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Gleichschenkliges Dreieck 4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4936169" y="57150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6002968" y="5715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7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Oft werden auch mehrfache Multiplexer </a:t>
            </a:r>
            <a:r>
              <a:rPr lang="de-DE" dirty="0" smtClean="0"/>
              <a:t>verwendet.</a:t>
            </a:r>
          </a:p>
          <a:p>
            <a:r>
              <a:rPr lang="de-DE" dirty="0" smtClean="0"/>
              <a:t>ZB wenn </a:t>
            </a:r>
            <a:r>
              <a:rPr lang="de-DE" dirty="0"/>
              <a:t>man die digitalen Signale von mehreren Quellen über eine Leitung übertragen möchte</a:t>
            </a:r>
            <a:r>
              <a:rPr lang="de-DE" dirty="0" smtClean="0"/>
              <a:t>.</a:t>
            </a:r>
          </a:p>
          <a:p>
            <a:r>
              <a:rPr lang="de-DE" dirty="0" smtClean="0"/>
              <a:t>2-&gt;1 Multiplexer</a:t>
            </a:r>
          </a:p>
          <a:p>
            <a:r>
              <a:rPr lang="de-DE" dirty="0" smtClean="0"/>
              <a:t>4-&gt;1 Multiplexer…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4648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975706" y="51816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(1:0)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4038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1981200" y="5105400"/>
            <a:ext cx="10668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524000" y="3733800"/>
            <a:ext cx="6858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538133" y="4876800"/>
            <a:ext cx="20912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3333CC"/>
                </a:solidFill>
              </a:rPr>
              <a:t>case (</a:t>
            </a:r>
            <a:r>
              <a:rPr lang="en-US" dirty="0" err="1">
                <a:solidFill>
                  <a:srgbClr val="3333CC"/>
                </a:solidFill>
              </a:rPr>
              <a:t>sel</a:t>
            </a:r>
            <a:r>
              <a:rPr lang="en-US" dirty="0">
                <a:solidFill>
                  <a:srgbClr val="3333CC"/>
                </a:solidFill>
              </a:rPr>
              <a:t>)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2'b00 </a:t>
            </a:r>
            <a:r>
              <a:rPr lang="en-US" dirty="0" smtClean="0">
                <a:solidFill>
                  <a:srgbClr val="3333CC"/>
                </a:solidFill>
              </a:rPr>
              <a:t>  : </a:t>
            </a:r>
            <a:r>
              <a:rPr lang="en-US" dirty="0">
                <a:solidFill>
                  <a:srgbClr val="3333CC"/>
                </a:solidFill>
              </a:rPr>
              <a:t>Y = in[0];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2'b01 </a:t>
            </a:r>
            <a:r>
              <a:rPr lang="en-US" dirty="0" smtClean="0">
                <a:solidFill>
                  <a:srgbClr val="3333CC"/>
                </a:solidFill>
              </a:rPr>
              <a:t>  : </a:t>
            </a:r>
            <a:r>
              <a:rPr lang="en-US" dirty="0">
                <a:solidFill>
                  <a:srgbClr val="3333CC"/>
                </a:solidFill>
              </a:rPr>
              <a:t>Y = in[1];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2'b10 </a:t>
            </a:r>
            <a:r>
              <a:rPr lang="en-US" dirty="0" smtClean="0">
                <a:solidFill>
                  <a:srgbClr val="3333CC"/>
                </a:solidFill>
              </a:rPr>
              <a:t>  : </a:t>
            </a:r>
            <a:r>
              <a:rPr lang="en-US" dirty="0">
                <a:solidFill>
                  <a:srgbClr val="3333CC"/>
                </a:solidFill>
              </a:rPr>
              <a:t>Y = in[2];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3'b11 </a:t>
            </a:r>
            <a:r>
              <a:rPr lang="en-US" dirty="0" smtClean="0">
                <a:solidFill>
                  <a:srgbClr val="3333CC"/>
                </a:solidFill>
              </a:rPr>
              <a:t>  : </a:t>
            </a:r>
            <a:r>
              <a:rPr lang="en-US" dirty="0">
                <a:solidFill>
                  <a:srgbClr val="3333CC"/>
                </a:solidFill>
              </a:rPr>
              <a:t>Y = in[3];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</a:t>
            </a:r>
            <a:r>
              <a:rPr lang="en-US" dirty="0" smtClean="0">
                <a:solidFill>
                  <a:srgbClr val="3333CC"/>
                </a:solidFill>
              </a:rPr>
              <a:t>default : </a:t>
            </a:r>
            <a:r>
              <a:rPr lang="en-US" dirty="0">
                <a:solidFill>
                  <a:srgbClr val="3333CC"/>
                </a:solidFill>
              </a:rPr>
              <a:t>Y = in[0];</a:t>
            </a:r>
          </a:p>
          <a:p>
            <a:pPr algn="l"/>
            <a:r>
              <a:rPr lang="en-US" dirty="0" err="1">
                <a:solidFill>
                  <a:srgbClr val="3333CC"/>
                </a:solidFill>
              </a:rPr>
              <a:t>endcase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572000" y="2438400"/>
            <a:ext cx="228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 smtClean="0">
                <a:solidFill>
                  <a:srgbClr val="3333CC"/>
                </a:solidFill>
              </a:rPr>
              <a:t>reg</a:t>
            </a:r>
            <a:r>
              <a:rPr lang="en-US" dirty="0" smtClean="0">
                <a:solidFill>
                  <a:srgbClr val="3333CC"/>
                </a:solidFill>
              </a:rPr>
              <a:t> Y;</a:t>
            </a: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wire X0, X1, X2, X3;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w</a:t>
            </a:r>
            <a:r>
              <a:rPr lang="en-US" dirty="0" smtClean="0">
                <a:solidFill>
                  <a:srgbClr val="3333CC"/>
                </a:solidFill>
              </a:rPr>
              <a:t>ire [1:0] </a:t>
            </a:r>
            <a:r>
              <a:rPr lang="en-US" dirty="0" err="1" smtClean="0">
                <a:solidFill>
                  <a:srgbClr val="3333CC"/>
                </a:solidFill>
              </a:rPr>
              <a:t>sel</a:t>
            </a:r>
            <a:r>
              <a:rPr lang="en-US" dirty="0" smtClean="0">
                <a:solidFill>
                  <a:srgbClr val="3333CC"/>
                </a:solidFill>
              </a:rPr>
              <a:t>;</a:t>
            </a:r>
          </a:p>
          <a:p>
            <a:pPr algn="l"/>
            <a:endParaRPr lang="en-US" dirty="0" smtClean="0">
              <a:solidFill>
                <a:srgbClr val="3333CC"/>
              </a:solidFill>
            </a:endParaRP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…begin</a:t>
            </a:r>
          </a:p>
          <a:p>
            <a:pPr lvl="1" algn="l"/>
            <a:r>
              <a:rPr lang="en-US" dirty="0" smtClean="0">
                <a:solidFill>
                  <a:srgbClr val="3333CC"/>
                </a:solidFill>
              </a:rPr>
              <a:t>case </a:t>
            </a:r>
            <a:r>
              <a:rPr lang="en-US" dirty="0">
                <a:solidFill>
                  <a:srgbClr val="3333CC"/>
                </a:solidFill>
              </a:rPr>
              <a:t>(</a:t>
            </a:r>
            <a:r>
              <a:rPr lang="en-US" dirty="0" err="1">
                <a:solidFill>
                  <a:srgbClr val="3333CC"/>
                </a:solidFill>
              </a:rPr>
              <a:t>sel</a:t>
            </a:r>
            <a:r>
              <a:rPr lang="en-US" dirty="0">
                <a:solidFill>
                  <a:srgbClr val="3333CC"/>
                </a:solidFill>
              </a:rPr>
              <a:t>)</a:t>
            </a:r>
          </a:p>
          <a:p>
            <a:pPr lvl="1" algn="l"/>
            <a:r>
              <a:rPr lang="en-US" dirty="0">
                <a:solidFill>
                  <a:srgbClr val="3333CC"/>
                </a:solidFill>
              </a:rPr>
              <a:t>    2'b00 : Y = </a:t>
            </a:r>
            <a:r>
              <a:rPr lang="en-US" dirty="0" smtClean="0">
                <a:solidFill>
                  <a:srgbClr val="3333CC"/>
                </a:solidFill>
              </a:rPr>
              <a:t>X0;</a:t>
            </a:r>
            <a:endParaRPr lang="en-US" dirty="0">
              <a:solidFill>
                <a:srgbClr val="3333CC"/>
              </a:solidFill>
            </a:endParaRPr>
          </a:p>
          <a:p>
            <a:pPr lvl="1" algn="l"/>
            <a:r>
              <a:rPr lang="en-US" dirty="0">
                <a:solidFill>
                  <a:srgbClr val="3333CC"/>
                </a:solidFill>
              </a:rPr>
              <a:t>    2'b01 : Y = </a:t>
            </a:r>
            <a:r>
              <a:rPr lang="en-US" dirty="0" smtClean="0">
                <a:solidFill>
                  <a:srgbClr val="3333CC"/>
                </a:solidFill>
              </a:rPr>
              <a:t>X1;</a:t>
            </a:r>
            <a:endParaRPr lang="en-US" dirty="0">
              <a:solidFill>
                <a:srgbClr val="3333CC"/>
              </a:solidFill>
            </a:endParaRPr>
          </a:p>
          <a:p>
            <a:pPr lvl="1" algn="l"/>
            <a:r>
              <a:rPr lang="en-US" dirty="0">
                <a:solidFill>
                  <a:srgbClr val="3333CC"/>
                </a:solidFill>
              </a:rPr>
              <a:t>    2'b10 : Y = </a:t>
            </a:r>
            <a:r>
              <a:rPr lang="en-US" dirty="0" smtClean="0">
                <a:solidFill>
                  <a:srgbClr val="3333CC"/>
                </a:solidFill>
              </a:rPr>
              <a:t>X2;</a:t>
            </a:r>
            <a:endParaRPr lang="en-US" dirty="0">
              <a:solidFill>
                <a:srgbClr val="3333CC"/>
              </a:solidFill>
            </a:endParaRPr>
          </a:p>
          <a:p>
            <a:pPr lvl="1" algn="l"/>
            <a:r>
              <a:rPr lang="en-US" dirty="0">
                <a:solidFill>
                  <a:srgbClr val="3333CC"/>
                </a:solidFill>
              </a:rPr>
              <a:t>    3'b11 : Y = </a:t>
            </a:r>
            <a:r>
              <a:rPr lang="en-US" dirty="0" smtClean="0">
                <a:solidFill>
                  <a:srgbClr val="3333CC"/>
                </a:solidFill>
              </a:rPr>
              <a:t>X3;</a:t>
            </a:r>
            <a:endParaRPr lang="en-US" dirty="0">
              <a:solidFill>
                <a:srgbClr val="3333CC"/>
              </a:solidFill>
            </a:endParaRPr>
          </a:p>
          <a:p>
            <a:pPr lvl="1" algn="l"/>
            <a:r>
              <a:rPr lang="en-US" dirty="0" err="1">
                <a:solidFill>
                  <a:srgbClr val="3333CC"/>
                </a:solidFill>
              </a:rPr>
              <a:t>e</a:t>
            </a:r>
            <a:r>
              <a:rPr lang="en-US" dirty="0" err="1" smtClean="0">
                <a:solidFill>
                  <a:srgbClr val="3333CC"/>
                </a:solidFill>
              </a:rPr>
              <a:t>ndcase</a:t>
            </a:r>
            <a:endParaRPr lang="en-US" dirty="0" smtClean="0">
              <a:solidFill>
                <a:srgbClr val="3333CC"/>
              </a:solidFill>
            </a:endParaRP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end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495800" y="16764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https://stackoverflow.com/questions/50766295/using-verilog-case-statement-with-continuous-assignment</a:t>
            </a:r>
          </a:p>
        </p:txBody>
      </p:sp>
    </p:spTree>
    <p:extLst>
      <p:ext uri="{BB962C8B-B14F-4D97-AF65-F5344CB8AC3E}">
        <p14:creationId xmlns:p14="http://schemas.microsoft.com/office/powerpoint/2010/main" val="36958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Um solche Multiplexer zu realisieren brauchen wir einen Decoder.</a:t>
            </a:r>
          </a:p>
          <a:p>
            <a:r>
              <a:rPr lang="de-DE" dirty="0" smtClean="0"/>
              <a:t>Beispiel: 8-bit </a:t>
            </a:r>
            <a:r>
              <a:rPr lang="de-DE" dirty="0"/>
              <a:t>Eingang </a:t>
            </a:r>
            <a:r>
              <a:rPr lang="de-DE" dirty="0" smtClean="0"/>
              <a:t>D(7:0) (binäre Zahl) </a:t>
            </a:r>
            <a:r>
              <a:rPr lang="de-DE" dirty="0"/>
              <a:t>und </a:t>
            </a:r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Ausgänge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Falls Eingang = m </a:t>
            </a:r>
            <a:r>
              <a:rPr lang="de-DE" dirty="0"/>
              <a:t>(binär Kodiert) ist der m-</a:t>
            </a:r>
            <a:r>
              <a:rPr lang="de-DE" dirty="0" err="1"/>
              <a:t>te</a:t>
            </a:r>
            <a:r>
              <a:rPr lang="de-DE" dirty="0"/>
              <a:t> Ausgang 1. Alle anderen Ausgänge sind null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6248400" y="2590800"/>
            <a:ext cx="2209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Y0 = (D == 8</a:t>
            </a:r>
            <a:r>
              <a:rPr lang="en-US" dirty="0" smtClean="0">
                <a:solidFill>
                  <a:srgbClr val="3333CC"/>
                </a:solidFill>
              </a:rPr>
              <a:t>‘d0);</a:t>
            </a:r>
            <a:endParaRPr lang="en-US" dirty="0">
              <a:solidFill>
                <a:srgbClr val="3333CC"/>
              </a:solidFill>
            </a:endParaRPr>
          </a:p>
          <a:p>
            <a:r>
              <a:rPr lang="en-US" dirty="0">
                <a:solidFill>
                  <a:srgbClr val="3333CC"/>
                </a:solidFill>
              </a:rPr>
              <a:t>Y1 = (D == 8</a:t>
            </a:r>
            <a:r>
              <a:rPr lang="en-US" dirty="0" smtClean="0">
                <a:solidFill>
                  <a:srgbClr val="3333CC"/>
                </a:solidFill>
              </a:rPr>
              <a:t>‘d1);</a:t>
            </a:r>
            <a:endParaRPr lang="en-US" dirty="0">
              <a:solidFill>
                <a:srgbClr val="3333CC"/>
              </a:solidFill>
            </a:endParaRPr>
          </a:p>
          <a:p>
            <a:r>
              <a:rPr lang="en-US" dirty="0">
                <a:solidFill>
                  <a:srgbClr val="3333CC"/>
                </a:solidFill>
              </a:rPr>
              <a:t>Y2 = (D == </a:t>
            </a:r>
            <a:r>
              <a:rPr lang="en-US" dirty="0" smtClean="0">
                <a:solidFill>
                  <a:srgbClr val="3333CC"/>
                </a:solidFill>
              </a:rPr>
              <a:t>8‘d2);</a:t>
            </a:r>
            <a:endParaRPr lang="en-US" dirty="0">
              <a:solidFill>
                <a:srgbClr val="3333CC"/>
              </a:solidFill>
            </a:endParaRPr>
          </a:p>
          <a:p>
            <a:r>
              <a:rPr lang="en-US" dirty="0">
                <a:solidFill>
                  <a:srgbClr val="3333CC"/>
                </a:solidFill>
              </a:rPr>
              <a:t>Y3 = (D == </a:t>
            </a:r>
            <a:r>
              <a:rPr lang="en-US" dirty="0" smtClean="0">
                <a:solidFill>
                  <a:srgbClr val="3333CC"/>
                </a:solidFill>
              </a:rPr>
              <a:t>8’d3);</a:t>
            </a:r>
          </a:p>
          <a:p>
            <a:r>
              <a:rPr lang="en-US" dirty="0" smtClean="0">
                <a:solidFill>
                  <a:srgbClr val="3333CC"/>
                </a:solidFill>
              </a:rPr>
              <a:t>…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Realisierung</a:t>
            </a:r>
          </a:p>
          <a:p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AND Gattern mit n </a:t>
            </a:r>
            <a:r>
              <a:rPr lang="de-DE" dirty="0" smtClean="0"/>
              <a:t>Eingängen</a:t>
            </a:r>
            <a:endParaRPr lang="de-DE" dirty="0"/>
          </a:p>
          <a:p>
            <a:r>
              <a:rPr lang="de-DE" dirty="0" smtClean="0"/>
              <a:t>Wenn </a:t>
            </a:r>
            <a:r>
              <a:rPr lang="de-DE" dirty="0"/>
              <a:t>z.B. das AND Gate dem Ausgang 5 </a:t>
            </a:r>
            <a:r>
              <a:rPr lang="de-DE" dirty="0" smtClean="0"/>
              <a:t>gehört, sollte </a:t>
            </a:r>
            <a:r>
              <a:rPr lang="de-DE" dirty="0"/>
              <a:t>es </a:t>
            </a:r>
            <a:r>
              <a:rPr lang="de-DE" dirty="0" smtClean="0"/>
              <a:t>„1“ </a:t>
            </a:r>
            <a:r>
              <a:rPr lang="de-DE" dirty="0"/>
              <a:t>für die binäre </a:t>
            </a:r>
            <a:r>
              <a:rPr lang="de-DE" dirty="0" smtClean="0"/>
              <a:t>Zahl </a:t>
            </a:r>
            <a:r>
              <a:rPr lang="de-DE" dirty="0"/>
              <a:t>D(7:0) = </a:t>
            </a:r>
            <a:r>
              <a:rPr lang="de-DE" dirty="0" smtClean="0"/>
              <a:t>0000_1001 erzeugen</a:t>
            </a:r>
          </a:p>
          <a:p>
            <a:r>
              <a:rPr lang="de-DE" dirty="0"/>
              <a:t>Y5 = !D7 &amp; !D6 &amp; !D5 &amp; !D4 &amp; D3 &amp; !D2 &amp; !D1 &amp; </a:t>
            </a:r>
            <a:r>
              <a:rPr lang="de-DE" dirty="0" smtClean="0"/>
              <a:t>D0</a:t>
            </a:r>
          </a:p>
          <a:p>
            <a:r>
              <a:rPr lang="de-DE" dirty="0"/>
              <a:t>Alle </a:t>
            </a:r>
            <a:r>
              <a:rPr lang="de-DE" dirty="0" smtClean="0"/>
              <a:t>Variablen, </a:t>
            </a:r>
            <a:r>
              <a:rPr lang="de-DE" dirty="0"/>
              <a:t>die null sind, </a:t>
            </a:r>
            <a:r>
              <a:rPr lang="de-DE" dirty="0" smtClean="0"/>
              <a:t>werden negiert</a:t>
            </a:r>
          </a:p>
          <a:p>
            <a:r>
              <a:rPr lang="de-DE" dirty="0"/>
              <a:t>In solcher Realisierung brauchen wir 256 ANDs mit 8 Eingängen und 8 </a:t>
            </a:r>
            <a:r>
              <a:rPr lang="de-DE" dirty="0" smtClean="0"/>
              <a:t>Invertern für Di Negationen. </a:t>
            </a:r>
            <a:r>
              <a:rPr lang="de-DE" dirty="0"/>
              <a:t>Das sind insgesamt 256 x </a:t>
            </a:r>
            <a:r>
              <a:rPr lang="de-DE" dirty="0" smtClean="0"/>
              <a:t>18 </a:t>
            </a:r>
            <a:r>
              <a:rPr lang="de-DE" dirty="0"/>
              <a:t>+ </a:t>
            </a:r>
            <a:r>
              <a:rPr lang="de-DE" dirty="0" smtClean="0"/>
              <a:t>8(</a:t>
            </a:r>
            <a:r>
              <a:rPr lang="de-DE" dirty="0" err="1" smtClean="0"/>
              <a:t>Inv</a:t>
            </a:r>
            <a:r>
              <a:rPr lang="de-DE" dirty="0" smtClean="0"/>
              <a:t>) </a:t>
            </a:r>
            <a:r>
              <a:rPr lang="de-DE" dirty="0"/>
              <a:t>~ </a:t>
            </a:r>
            <a:r>
              <a:rPr lang="de-DE" dirty="0" smtClean="0"/>
              <a:t>4600 </a:t>
            </a:r>
            <a:r>
              <a:rPr lang="de-DE" dirty="0"/>
              <a:t>Transistoren.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417576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86156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5166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461772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492252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928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402336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562356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5715000" y="4267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4800600" y="571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Ellipse 41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800600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7244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D7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057400" y="5775960"/>
            <a:ext cx="228600" cy="320040"/>
            <a:chOff x="3657600" y="3048000"/>
            <a:chExt cx="1143000" cy="1600200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Bogen 4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uppieren 49"/>
          <p:cNvGrpSpPr/>
          <p:nvPr/>
        </p:nvGrpSpPr>
        <p:grpSpPr>
          <a:xfrm>
            <a:off x="2057400" y="4770120"/>
            <a:ext cx="228600" cy="320040"/>
            <a:chOff x="3657600" y="3048000"/>
            <a:chExt cx="1143000" cy="16002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Bogen 5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4" name="Gerade Verbindung 5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>
            <a:off x="2057400" y="4465320"/>
            <a:ext cx="228600" cy="320040"/>
            <a:chOff x="3657600" y="3048000"/>
            <a:chExt cx="1143000" cy="16002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Bogen 5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Gerade Verbindung 5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2057400" y="4175760"/>
            <a:ext cx="228600" cy="320040"/>
            <a:chOff x="3657600" y="3048000"/>
            <a:chExt cx="1143000" cy="1600200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Gruppieren 5"/>
          <p:cNvGrpSpPr/>
          <p:nvPr/>
        </p:nvGrpSpPr>
        <p:grpSpPr>
          <a:xfrm>
            <a:off x="7010400" y="5334000"/>
            <a:ext cx="1988820" cy="1371600"/>
            <a:chOff x="6858000" y="914400"/>
            <a:chExt cx="4419600" cy="3048000"/>
          </a:xfrm>
        </p:grpSpPr>
        <p:cxnSp>
          <p:nvCxnSpPr>
            <p:cNvPr id="67" name="Gerade Verbindung 7"/>
            <p:cNvCxnSpPr/>
            <p:nvPr/>
          </p:nvCxnSpPr>
          <p:spPr bwMode="auto">
            <a:xfrm flipH="1">
              <a:off x="8458200" y="914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8" name="Gruppieren 67"/>
            <p:cNvGrpSpPr/>
            <p:nvPr/>
          </p:nvGrpSpPr>
          <p:grpSpPr>
            <a:xfrm>
              <a:off x="8153400" y="914400"/>
              <a:ext cx="533400" cy="762000"/>
              <a:chOff x="1524000" y="3048000"/>
              <a:chExt cx="533400" cy="762000"/>
            </a:xfrm>
          </p:grpSpPr>
          <p:grpSp>
            <p:nvGrpSpPr>
              <p:cNvPr id="69" name="Gruppieren 68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71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2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3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4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5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6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7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78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70" name="Ellipse 69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9" name="Gruppieren 78"/>
            <p:cNvGrpSpPr/>
            <p:nvPr/>
          </p:nvGrpSpPr>
          <p:grpSpPr>
            <a:xfrm>
              <a:off x="6858000" y="914400"/>
              <a:ext cx="533400" cy="762000"/>
              <a:chOff x="1524000" y="3048000"/>
              <a:chExt cx="533400" cy="762000"/>
            </a:xfrm>
          </p:grpSpPr>
          <p:grpSp>
            <p:nvGrpSpPr>
              <p:cNvPr id="80" name="Gruppieren 79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82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3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4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5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6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7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8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89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81" name="Ellipse 80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90" name="Gruppieren 89"/>
            <p:cNvGrpSpPr/>
            <p:nvPr/>
          </p:nvGrpSpPr>
          <p:grpSpPr>
            <a:xfrm>
              <a:off x="6858000" y="2438400"/>
              <a:ext cx="533400" cy="762000"/>
              <a:chOff x="1600200" y="4419600"/>
              <a:chExt cx="533400" cy="762000"/>
            </a:xfrm>
          </p:grpSpPr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0" name="Gruppieren 99"/>
            <p:cNvGrpSpPr/>
            <p:nvPr/>
          </p:nvGrpSpPr>
          <p:grpSpPr>
            <a:xfrm>
              <a:off x="6858000" y="3200400"/>
              <a:ext cx="533400" cy="762000"/>
              <a:chOff x="1600200" y="4419600"/>
              <a:chExt cx="533400" cy="762000"/>
            </a:xfrm>
          </p:grpSpPr>
          <p:sp>
            <p:nvSpPr>
              <p:cNvPr id="10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0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0" name="Gerade Verbindung 171"/>
            <p:cNvCxnSpPr/>
            <p:nvPr/>
          </p:nvCxnSpPr>
          <p:spPr bwMode="auto">
            <a:xfrm flipH="1">
              <a:off x="7162800" y="3962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72"/>
            <p:cNvCxnSpPr/>
            <p:nvPr/>
          </p:nvCxnSpPr>
          <p:spPr bwMode="auto">
            <a:xfrm>
              <a:off x="7391400" y="16764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75"/>
            <p:cNvCxnSpPr/>
            <p:nvPr/>
          </p:nvCxnSpPr>
          <p:spPr bwMode="auto">
            <a:xfrm flipH="1">
              <a:off x="8686800" y="16764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64"/>
            <p:cNvCxnSpPr/>
            <p:nvPr/>
          </p:nvCxnSpPr>
          <p:spPr bwMode="auto">
            <a:xfrm flipH="1">
              <a:off x="7162800" y="914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4" name="Gruppieren 113"/>
            <p:cNvGrpSpPr/>
            <p:nvPr/>
          </p:nvGrpSpPr>
          <p:grpSpPr>
            <a:xfrm>
              <a:off x="6858000" y="16764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25" name="Gerade Verbindung 68"/>
            <p:cNvCxnSpPr/>
            <p:nvPr/>
          </p:nvCxnSpPr>
          <p:spPr bwMode="auto">
            <a:xfrm flipH="1">
              <a:off x="9677400" y="914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6" name="Gruppieren 125"/>
            <p:cNvGrpSpPr/>
            <p:nvPr/>
          </p:nvGrpSpPr>
          <p:grpSpPr>
            <a:xfrm>
              <a:off x="9372600" y="914400"/>
              <a:ext cx="533400" cy="762000"/>
              <a:chOff x="1524000" y="3048000"/>
              <a:chExt cx="533400" cy="762000"/>
            </a:xfrm>
          </p:grpSpPr>
          <p:grpSp>
            <p:nvGrpSpPr>
              <p:cNvPr id="127" name="Gruppieren 126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29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0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1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2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3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4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5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36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28" name="Ellipse 127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37" name="Gerade Verbindung 83"/>
            <p:cNvCxnSpPr/>
            <p:nvPr/>
          </p:nvCxnSpPr>
          <p:spPr bwMode="auto">
            <a:xfrm flipH="1">
              <a:off x="9906000" y="1676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69"/>
            <p:cNvCxnSpPr/>
            <p:nvPr/>
          </p:nvCxnSpPr>
          <p:spPr bwMode="auto">
            <a:xfrm>
              <a:off x="10548902" y="2438400"/>
              <a:ext cx="500098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70"/>
            <p:cNvCxnSpPr/>
            <p:nvPr/>
          </p:nvCxnSpPr>
          <p:spPr bwMode="auto">
            <a:xfrm>
              <a:off x="10528005" y="914400"/>
              <a:ext cx="52099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mit Pfeil 139"/>
            <p:cNvCxnSpPr/>
            <p:nvPr/>
          </p:nvCxnSpPr>
          <p:spPr bwMode="auto">
            <a:xfrm>
              <a:off x="10909005" y="1676400"/>
              <a:ext cx="368595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74"/>
            <p:cNvCxnSpPr/>
            <p:nvPr/>
          </p:nvCxnSpPr>
          <p:spPr bwMode="auto">
            <a:xfrm flipH="1">
              <a:off x="9842205" y="1676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42" name="Gruppieren 141"/>
            <p:cNvGrpSpPr/>
            <p:nvPr/>
          </p:nvGrpSpPr>
          <p:grpSpPr>
            <a:xfrm>
              <a:off x="10375605" y="1676400"/>
              <a:ext cx="533400" cy="762000"/>
              <a:chOff x="1600200" y="4419600"/>
              <a:chExt cx="533400" cy="762000"/>
            </a:xfrm>
          </p:grpSpPr>
          <p:sp>
            <p:nvSpPr>
              <p:cNvPr id="1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1" name="Gruppieren 150"/>
            <p:cNvGrpSpPr/>
            <p:nvPr/>
          </p:nvGrpSpPr>
          <p:grpSpPr>
            <a:xfrm>
              <a:off x="10375605" y="914400"/>
              <a:ext cx="533400" cy="762000"/>
              <a:chOff x="1524000" y="3048000"/>
              <a:chExt cx="533400" cy="762000"/>
            </a:xfrm>
          </p:grpSpPr>
          <p:grpSp>
            <p:nvGrpSpPr>
              <p:cNvPr id="152" name="Gruppieren 151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54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5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6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7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8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9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60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61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53" name="Ellipse 152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62" name="Gerade Verbindung 195"/>
            <p:cNvCxnSpPr/>
            <p:nvPr/>
          </p:nvCxnSpPr>
          <p:spPr bwMode="auto">
            <a:xfrm>
              <a:off x="10375605" y="12954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Textfeld 7"/>
          <p:cNvSpPr txBox="1"/>
          <p:nvPr/>
        </p:nvSpPr>
        <p:spPr>
          <a:xfrm>
            <a:off x="6705600" y="6400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3" name="Textfeld 162"/>
          <p:cNvSpPr txBox="1"/>
          <p:nvPr/>
        </p:nvSpPr>
        <p:spPr>
          <a:xfrm>
            <a:off x="6705600" y="571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64" name="Textfeld 163"/>
          <p:cNvSpPr txBox="1"/>
          <p:nvPr/>
        </p:nvSpPr>
        <p:spPr>
          <a:xfrm>
            <a:off x="6705600" y="5410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65" name="Textfeld 164"/>
          <p:cNvSpPr txBox="1"/>
          <p:nvPr/>
        </p:nvSpPr>
        <p:spPr>
          <a:xfrm>
            <a:off x="7806121" y="5410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66" name="Textfeld 165"/>
          <p:cNvSpPr txBox="1"/>
          <p:nvPr/>
        </p:nvSpPr>
        <p:spPr>
          <a:xfrm>
            <a:off x="8305800" y="5410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167" name="Textfeld 166"/>
          <p:cNvSpPr txBox="1"/>
          <p:nvPr/>
        </p:nvSpPr>
        <p:spPr>
          <a:xfrm>
            <a:off x="8305800" y="5791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6629400" y="3276600"/>
            <a:ext cx="16002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6477000" y="2895600"/>
            <a:ext cx="2286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 – Implementierung mit Decoder</a:t>
            </a:r>
          </a:p>
          <a:p>
            <a:r>
              <a:rPr lang="de-DE" dirty="0" smtClean="0"/>
              <a:t>1x4600T + 256 x 6T + 2T = 6100 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7086600" y="2514600"/>
            <a:ext cx="990600" cy="492969"/>
            <a:chOff x="4191000" y="2590800"/>
            <a:chExt cx="2590800" cy="128930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9" name="Gerade Verbindung 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Ellipse 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Gleichschenkliges Dreieck 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5" name="Gerade Verbindung 24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" name="Gerade Verbindung 7"/>
            <p:cNvCxnSpPr>
              <a:stCxn id="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grpSp>
        <p:nvGrpSpPr>
          <p:cNvPr id="38" name="Gruppieren 37"/>
          <p:cNvGrpSpPr/>
          <p:nvPr/>
        </p:nvGrpSpPr>
        <p:grpSpPr>
          <a:xfrm>
            <a:off x="7086600" y="3276600"/>
            <a:ext cx="990600" cy="492969"/>
            <a:chOff x="4191000" y="2590800"/>
            <a:chExt cx="2590800" cy="1289304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43" name="Gerade Verbindung 42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Ellipse 46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Gleichschenkliges Dreieck 47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49" name="Gerade Verbindung 48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1" name="Gerade Verbindung 40"/>
            <p:cNvCxnSpPr>
              <a:stCxn id="48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7086600" y="4648200"/>
            <a:ext cx="990600" cy="492969"/>
            <a:chOff x="4191000" y="2590800"/>
            <a:chExt cx="2590800" cy="1289304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58" name="Gerade Verbindung 57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Ellipse 58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Gleichschenkliges Dreieck 59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61" name="Gerade Verbindung 60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6" name="Gerade Verbindung 55"/>
            <p:cNvCxnSpPr>
              <a:stCxn id="60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8807823" y="4025153"/>
            <a:ext cx="2039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8807823" y="3966882"/>
            <a:ext cx="116541" cy="11654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Gleichschenkliges Dreieck 89"/>
          <p:cNvSpPr/>
          <p:nvPr/>
        </p:nvSpPr>
        <p:spPr bwMode="auto">
          <a:xfrm rot="5400000">
            <a:off x="8430230" y="3849176"/>
            <a:ext cx="405563" cy="34962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>
            <a:endCxn id="68" idx="0"/>
          </p:cNvCxnSpPr>
          <p:nvPr/>
        </p:nvCxnSpPr>
        <p:spPr bwMode="auto">
          <a:xfrm>
            <a:off x="2819400" y="1371600"/>
            <a:ext cx="4876800" cy="3200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mit Pfeil 62"/>
          <p:cNvCxnSpPr/>
          <p:nvPr/>
        </p:nvCxnSpPr>
        <p:spPr bwMode="auto">
          <a:xfrm>
            <a:off x="1524000" y="1371600"/>
            <a:ext cx="358140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mit Pfeil 65"/>
          <p:cNvCxnSpPr>
            <a:endCxn id="90" idx="2"/>
          </p:cNvCxnSpPr>
          <p:nvPr/>
        </p:nvCxnSpPr>
        <p:spPr bwMode="auto">
          <a:xfrm>
            <a:off x="3429000" y="1371600"/>
            <a:ext cx="5029200" cy="244960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Ellipse 67"/>
          <p:cNvSpPr/>
          <p:nvPr/>
        </p:nvSpPr>
        <p:spPr bwMode="auto">
          <a:xfrm>
            <a:off x="7239000" y="4572000"/>
            <a:ext cx="9144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Analog Multiplexer – Realisierung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69342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7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Analog Multiplexer leitet in beide Richtungen</a:t>
            </a:r>
          </a:p>
          <a:p>
            <a:r>
              <a:rPr lang="de-DE" dirty="0" smtClean="0"/>
              <a:t>Wenn </a:t>
            </a:r>
            <a:r>
              <a:rPr lang="de-DE" dirty="0"/>
              <a:t>man </a:t>
            </a:r>
            <a:r>
              <a:rPr lang="de-DE" dirty="0" smtClean="0"/>
              <a:t>in einem Analogmultiplexer </a:t>
            </a:r>
            <a:r>
              <a:rPr lang="de-DE" dirty="0"/>
              <a:t>die Eingänge und Ausgänge „vertauscht“ bekommt man einen </a:t>
            </a:r>
            <a:r>
              <a:rPr lang="de-DE" dirty="0" err="1"/>
              <a:t>Demultiplexer</a:t>
            </a:r>
            <a:r>
              <a:rPr lang="de-DE" dirty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6670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294758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2667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2294758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26670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209800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H="1"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 flipH="1">
            <a:off x="68580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 flipH="1"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 flipH="1"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1153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Digital </a:t>
            </a:r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Demultiplexer</a:t>
            </a:r>
            <a:r>
              <a:rPr lang="de-DE" dirty="0" smtClean="0"/>
              <a:t> </a:t>
            </a:r>
            <a:r>
              <a:rPr lang="de-DE" dirty="0"/>
              <a:t>mit Eingang 1 </a:t>
            </a:r>
            <a:r>
              <a:rPr lang="de-DE" dirty="0" smtClean="0"/>
              <a:t>-&gt; 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256 x 22T(</a:t>
            </a:r>
            <a:r>
              <a:rPr lang="de-DE" dirty="0" err="1" smtClean="0"/>
              <a:t>And</a:t>
            </a:r>
            <a:r>
              <a:rPr lang="de-DE" dirty="0" smtClean="0"/>
              <a:t>) + 8 x 2T(</a:t>
            </a:r>
            <a:r>
              <a:rPr lang="de-DE" dirty="0" err="1" smtClean="0"/>
              <a:t>Inv</a:t>
            </a:r>
            <a:r>
              <a:rPr lang="de-DE" dirty="0" smtClean="0"/>
              <a:t>) ~ 5600T 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17526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11525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2667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6670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2667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6670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28956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28868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Bogen 179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57150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Textfeld 184"/>
          <p:cNvSpPr txBox="1"/>
          <p:nvPr/>
        </p:nvSpPr>
        <p:spPr>
          <a:xfrm>
            <a:off x="4745297" y="57150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>
            <a:off x="4745297" y="5486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4669097" y="41148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Sel7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24384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24384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24384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24384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4038600" y="6096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4343400" y="5791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6248400" y="2590800"/>
            <a:ext cx="2209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Y0 = </a:t>
            </a:r>
            <a:r>
              <a:rPr lang="en-US" dirty="0" smtClean="0">
                <a:solidFill>
                  <a:srgbClr val="3333CC"/>
                </a:solidFill>
              </a:rPr>
              <a:t>X &amp; (D </a:t>
            </a:r>
            <a:r>
              <a:rPr lang="en-US" dirty="0">
                <a:solidFill>
                  <a:srgbClr val="3333CC"/>
                </a:solidFill>
              </a:rPr>
              <a:t>== 8</a:t>
            </a:r>
            <a:r>
              <a:rPr lang="en-US" dirty="0" smtClean="0">
                <a:solidFill>
                  <a:srgbClr val="3333CC"/>
                </a:solidFill>
              </a:rPr>
              <a:t>‘d0);</a:t>
            </a:r>
            <a:endParaRPr lang="en-US" dirty="0">
              <a:solidFill>
                <a:srgbClr val="3333CC"/>
              </a:solidFill>
            </a:endParaRPr>
          </a:p>
          <a:p>
            <a:r>
              <a:rPr lang="en-US" dirty="0">
                <a:solidFill>
                  <a:srgbClr val="3333CC"/>
                </a:solidFill>
              </a:rPr>
              <a:t>Y1 = </a:t>
            </a:r>
            <a:r>
              <a:rPr lang="en-US" dirty="0" smtClean="0">
                <a:solidFill>
                  <a:srgbClr val="3333CC"/>
                </a:solidFill>
              </a:rPr>
              <a:t>X &amp; (D </a:t>
            </a:r>
            <a:r>
              <a:rPr lang="en-US" dirty="0">
                <a:solidFill>
                  <a:srgbClr val="3333CC"/>
                </a:solidFill>
              </a:rPr>
              <a:t>== 8</a:t>
            </a:r>
            <a:r>
              <a:rPr lang="en-US" dirty="0" smtClean="0">
                <a:solidFill>
                  <a:srgbClr val="3333CC"/>
                </a:solidFill>
              </a:rPr>
              <a:t>‘d1);</a:t>
            </a:r>
            <a:endParaRPr lang="en-US" dirty="0">
              <a:solidFill>
                <a:srgbClr val="3333CC"/>
              </a:solidFill>
            </a:endParaRPr>
          </a:p>
          <a:p>
            <a:r>
              <a:rPr lang="en-US" dirty="0">
                <a:solidFill>
                  <a:srgbClr val="3333CC"/>
                </a:solidFill>
              </a:rPr>
              <a:t>Y2 = X</a:t>
            </a:r>
            <a:r>
              <a:rPr lang="en-US" dirty="0" smtClean="0">
                <a:solidFill>
                  <a:srgbClr val="3333CC"/>
                </a:solidFill>
              </a:rPr>
              <a:t> &amp; (D </a:t>
            </a:r>
            <a:r>
              <a:rPr lang="en-US" dirty="0">
                <a:solidFill>
                  <a:srgbClr val="3333CC"/>
                </a:solidFill>
              </a:rPr>
              <a:t>== </a:t>
            </a:r>
            <a:r>
              <a:rPr lang="en-US" dirty="0" smtClean="0">
                <a:solidFill>
                  <a:srgbClr val="3333CC"/>
                </a:solidFill>
              </a:rPr>
              <a:t>8‘d2);</a:t>
            </a:r>
            <a:endParaRPr lang="en-US" dirty="0">
              <a:solidFill>
                <a:srgbClr val="3333CC"/>
              </a:solidFill>
            </a:endParaRPr>
          </a:p>
          <a:p>
            <a:r>
              <a:rPr lang="en-US" dirty="0">
                <a:solidFill>
                  <a:srgbClr val="3333CC"/>
                </a:solidFill>
              </a:rPr>
              <a:t>Y3 = </a:t>
            </a:r>
            <a:r>
              <a:rPr lang="en-US" dirty="0" smtClean="0">
                <a:solidFill>
                  <a:srgbClr val="3333CC"/>
                </a:solidFill>
              </a:rPr>
              <a:t>X &amp; (D </a:t>
            </a:r>
            <a:r>
              <a:rPr lang="en-US" dirty="0">
                <a:solidFill>
                  <a:srgbClr val="3333CC"/>
                </a:solidFill>
              </a:rPr>
              <a:t>== </a:t>
            </a:r>
            <a:r>
              <a:rPr lang="en-US" dirty="0" smtClean="0">
                <a:solidFill>
                  <a:srgbClr val="3333CC"/>
                </a:solidFill>
              </a:rPr>
              <a:t>8’d3);</a:t>
            </a:r>
          </a:p>
          <a:p>
            <a:r>
              <a:rPr lang="en-US" dirty="0" smtClean="0">
                <a:solidFill>
                  <a:srgbClr val="3333CC"/>
                </a:solidFill>
              </a:rPr>
              <a:t>…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1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Mithilfe des Inverters, </a:t>
            </a:r>
            <a:r>
              <a:rPr lang="de-DE" dirty="0"/>
              <a:t>können wir aus NAND, NOR und </a:t>
            </a:r>
            <a:r>
              <a:rPr lang="de-DE" dirty="0" smtClean="0"/>
              <a:t>EXNOR…</a:t>
            </a:r>
          </a:p>
          <a:p>
            <a:r>
              <a:rPr lang="de-DE" dirty="0" smtClean="0"/>
              <a:t>AND</a:t>
            </a:r>
            <a:r>
              <a:rPr lang="de-DE" dirty="0"/>
              <a:t>, OR und die </a:t>
            </a:r>
            <a:r>
              <a:rPr lang="de-DE" dirty="0" smtClean="0"/>
              <a:t>EXOR machen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cxnSp>
        <p:nvCxnSpPr>
          <p:cNvPr id="17" name="Gerade Verbindung 93"/>
          <p:cNvCxnSpPr/>
          <p:nvPr/>
        </p:nvCxnSpPr>
        <p:spPr bwMode="auto">
          <a:xfrm>
            <a:off x="990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94"/>
          <p:cNvCxnSpPr/>
          <p:nvPr/>
        </p:nvCxnSpPr>
        <p:spPr bwMode="auto">
          <a:xfrm>
            <a:off x="9906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11430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1430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4343" name="Gruppieren 14342"/>
          <p:cNvGrpSpPr/>
          <p:nvPr/>
        </p:nvGrpSpPr>
        <p:grpSpPr>
          <a:xfrm>
            <a:off x="1447800" y="2514600"/>
            <a:ext cx="1447800" cy="914400"/>
            <a:chOff x="5867400" y="3200400"/>
            <a:chExt cx="1447800" cy="914400"/>
          </a:xfrm>
        </p:grpSpPr>
        <p:grpSp>
          <p:nvGrpSpPr>
            <p:cNvPr id="14339" name="Gruppieren 14338"/>
            <p:cNvGrpSpPr/>
            <p:nvPr/>
          </p:nvGrpSpPr>
          <p:grpSpPr>
            <a:xfrm>
              <a:off x="5867400" y="3200400"/>
              <a:ext cx="1447800" cy="914400"/>
              <a:chOff x="5867400" y="3200400"/>
              <a:chExt cx="1447800" cy="914400"/>
            </a:xfrm>
          </p:grpSpPr>
          <p:cxnSp>
            <p:nvCxnSpPr>
              <p:cNvPr id="11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" name="Bogen 12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 bwMode="auto">
              <a:xfrm>
                <a:off x="7010400" y="35052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4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7" name="Gerader Verbinder 26"/>
          <p:cNvCxnSpPr/>
          <p:nvPr/>
        </p:nvCxnSpPr>
        <p:spPr bwMode="auto">
          <a:xfrm flipH="1">
            <a:off x="762000" y="2743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 flipH="1">
            <a:off x="762000" y="3200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838200" y="2514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1" name="Textfeld 30"/>
          <p:cNvSpPr txBox="1"/>
          <p:nvPr/>
        </p:nvSpPr>
        <p:spPr>
          <a:xfrm>
            <a:off x="838200" y="2971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42" name="Gerade Verbindung 93"/>
          <p:cNvCxnSpPr/>
          <p:nvPr/>
        </p:nvCxnSpPr>
        <p:spPr bwMode="auto">
          <a:xfrm>
            <a:off x="990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94"/>
          <p:cNvCxnSpPr/>
          <p:nvPr/>
        </p:nvCxnSpPr>
        <p:spPr bwMode="auto">
          <a:xfrm>
            <a:off x="9906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1430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11430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4341" name="Gruppieren 14340"/>
          <p:cNvGrpSpPr/>
          <p:nvPr/>
        </p:nvGrpSpPr>
        <p:grpSpPr>
          <a:xfrm>
            <a:off x="1143000" y="3352800"/>
            <a:ext cx="1600200" cy="1981200"/>
            <a:chOff x="5562600" y="3810000"/>
            <a:chExt cx="1600200" cy="1981200"/>
          </a:xfrm>
        </p:grpSpPr>
        <p:sp>
          <p:nvSpPr>
            <p:cNvPr id="21" name="Bogen 20"/>
            <p:cNvSpPr/>
            <p:nvPr/>
          </p:nvSpPr>
          <p:spPr bwMode="auto">
            <a:xfrm>
              <a:off x="5638800" y="42672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Bogen 21"/>
            <p:cNvSpPr/>
            <p:nvPr/>
          </p:nvSpPr>
          <p:spPr bwMode="auto">
            <a:xfrm>
              <a:off x="5562600" y="4267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Bogen 22"/>
            <p:cNvSpPr/>
            <p:nvPr/>
          </p:nvSpPr>
          <p:spPr bwMode="auto">
            <a:xfrm flipV="1">
              <a:off x="5562600" y="3810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" name="Gerade Verbindung 100"/>
            <p:cNvCxnSpPr>
              <a:endCxn id="21" idx="0"/>
            </p:cNvCxnSpPr>
            <p:nvPr/>
          </p:nvCxnSpPr>
          <p:spPr bwMode="auto">
            <a:xfrm flipH="1">
              <a:off x="5829300" y="4267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Ellipse 25"/>
            <p:cNvSpPr/>
            <p:nvPr/>
          </p:nvSpPr>
          <p:spPr bwMode="auto">
            <a:xfrm>
              <a:off x="6858000" y="4648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Gerade Verbindung 101"/>
            <p:cNvCxnSpPr/>
            <p:nvPr/>
          </p:nvCxnSpPr>
          <p:spPr bwMode="auto">
            <a:xfrm flipH="1">
              <a:off x="5791200" y="5334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342" name="Gruppieren 14341"/>
          <p:cNvGrpSpPr/>
          <p:nvPr/>
        </p:nvGrpSpPr>
        <p:grpSpPr>
          <a:xfrm>
            <a:off x="1143000" y="4800600"/>
            <a:ext cx="1600200" cy="1981200"/>
            <a:chOff x="5562600" y="5029200"/>
            <a:chExt cx="1600200" cy="1981200"/>
          </a:xfrm>
        </p:grpSpPr>
        <p:sp>
          <p:nvSpPr>
            <p:cNvPr id="46" name="Bogen 45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Bogen 46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Bogen 47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100"/>
            <p:cNvCxnSpPr>
              <a:endCxn id="46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Ellipse 50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Bogen 51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3352800" y="2438400"/>
            <a:ext cx="1981200" cy="1060704"/>
            <a:chOff x="8382000" y="3124200"/>
            <a:chExt cx="1981200" cy="1060704"/>
          </a:xfrm>
        </p:grpSpPr>
        <p:cxnSp>
          <p:nvCxnSpPr>
            <p:cNvPr id="53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Ellipse 53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5" name="Gleichschenkliges Dreieck 54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6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6858000" y="2514600"/>
            <a:ext cx="1143000" cy="914400"/>
            <a:chOff x="5867400" y="3200400"/>
            <a:chExt cx="1143000" cy="914400"/>
          </a:xfrm>
        </p:grpSpPr>
        <p:grpSp>
          <p:nvGrpSpPr>
            <p:cNvPr id="58" name="Gruppieren 57"/>
            <p:cNvGrpSpPr/>
            <p:nvPr/>
          </p:nvGrpSpPr>
          <p:grpSpPr>
            <a:xfrm>
              <a:off x="5867400" y="3200400"/>
              <a:ext cx="1143000" cy="914400"/>
              <a:chOff x="5867400" y="3200400"/>
              <a:chExt cx="1143000" cy="914400"/>
            </a:xfrm>
          </p:grpSpPr>
          <p:cxnSp>
            <p:nvCxnSpPr>
              <p:cNvPr id="60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2" name="Bogen 61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59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r Verbinder 63"/>
          <p:cNvCxnSpPr/>
          <p:nvPr/>
        </p:nvCxnSpPr>
        <p:spPr bwMode="auto">
          <a:xfrm flipH="1">
            <a:off x="6172200" y="2743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 flipH="1">
            <a:off x="6172200" y="3200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6248400" y="2514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7" name="Textfeld 66"/>
          <p:cNvSpPr txBox="1"/>
          <p:nvPr/>
        </p:nvSpPr>
        <p:spPr>
          <a:xfrm>
            <a:off x="6248400" y="2971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68" name="Gerade Verbindung 93"/>
          <p:cNvCxnSpPr/>
          <p:nvPr/>
        </p:nvCxnSpPr>
        <p:spPr bwMode="auto">
          <a:xfrm>
            <a:off x="6400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94"/>
          <p:cNvCxnSpPr/>
          <p:nvPr/>
        </p:nvCxnSpPr>
        <p:spPr bwMode="auto">
          <a:xfrm>
            <a:off x="64008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6553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65532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72" name="Gerade Verbindung 93"/>
          <p:cNvCxnSpPr/>
          <p:nvPr/>
        </p:nvCxnSpPr>
        <p:spPr bwMode="auto">
          <a:xfrm>
            <a:off x="64008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94"/>
          <p:cNvCxnSpPr/>
          <p:nvPr/>
        </p:nvCxnSpPr>
        <p:spPr bwMode="auto">
          <a:xfrm>
            <a:off x="64008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65532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65532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76" name="Gruppieren 75"/>
          <p:cNvGrpSpPr/>
          <p:nvPr/>
        </p:nvGrpSpPr>
        <p:grpSpPr>
          <a:xfrm>
            <a:off x="6553200" y="3352800"/>
            <a:ext cx="1371600" cy="1981200"/>
            <a:chOff x="5562600" y="3810000"/>
            <a:chExt cx="1371600" cy="1981200"/>
          </a:xfrm>
        </p:grpSpPr>
        <p:sp>
          <p:nvSpPr>
            <p:cNvPr id="77" name="Bogen 76"/>
            <p:cNvSpPr/>
            <p:nvPr/>
          </p:nvSpPr>
          <p:spPr bwMode="auto">
            <a:xfrm>
              <a:off x="5638800" y="42672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8" name="Bogen 77"/>
            <p:cNvSpPr/>
            <p:nvPr/>
          </p:nvSpPr>
          <p:spPr bwMode="auto">
            <a:xfrm>
              <a:off x="5562600" y="4267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9" name="Bogen 78"/>
            <p:cNvSpPr/>
            <p:nvPr/>
          </p:nvSpPr>
          <p:spPr bwMode="auto">
            <a:xfrm flipV="1">
              <a:off x="5562600" y="3810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100"/>
            <p:cNvCxnSpPr>
              <a:endCxn id="77" idx="0"/>
            </p:cNvCxnSpPr>
            <p:nvPr/>
          </p:nvCxnSpPr>
          <p:spPr bwMode="auto">
            <a:xfrm flipH="1">
              <a:off x="5829300" y="4267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101"/>
            <p:cNvCxnSpPr/>
            <p:nvPr/>
          </p:nvCxnSpPr>
          <p:spPr bwMode="auto">
            <a:xfrm flipH="1">
              <a:off x="5791200" y="5334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6553200" y="4800600"/>
            <a:ext cx="1371600" cy="1981200"/>
            <a:chOff x="5562600" y="5029200"/>
            <a:chExt cx="1371600" cy="1981200"/>
          </a:xfrm>
        </p:grpSpPr>
        <p:sp>
          <p:nvSpPr>
            <p:cNvPr id="84" name="Bogen 83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5" name="Bogen 84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100"/>
            <p:cNvCxnSpPr>
              <a:endCxn id="84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1" name="Gruppieren 90"/>
          <p:cNvGrpSpPr/>
          <p:nvPr/>
        </p:nvGrpSpPr>
        <p:grpSpPr>
          <a:xfrm>
            <a:off x="3352800" y="3810000"/>
            <a:ext cx="1981200" cy="1060704"/>
            <a:chOff x="8382000" y="3124200"/>
            <a:chExt cx="1981200" cy="1060704"/>
          </a:xfrm>
        </p:grpSpPr>
        <p:cxnSp>
          <p:nvCxnSpPr>
            <p:cNvPr id="92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Ellipse 92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Gleichschenkliges Dreieck 93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6" name="Gruppieren 95"/>
          <p:cNvGrpSpPr/>
          <p:nvPr/>
        </p:nvGrpSpPr>
        <p:grpSpPr>
          <a:xfrm>
            <a:off x="3352800" y="5257800"/>
            <a:ext cx="1981200" cy="1060704"/>
            <a:chOff x="8382000" y="3124200"/>
            <a:chExt cx="1981200" cy="1060704"/>
          </a:xfrm>
        </p:grpSpPr>
        <p:cxnSp>
          <p:nvCxnSpPr>
            <p:cNvPr id="97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Ellipse 97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Gleichschenkliges Dreieck 98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0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2566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Zusammenfassung:</a:t>
            </a:r>
          </a:p>
          <a:p>
            <a:r>
              <a:rPr lang="de-DE" dirty="0" smtClean="0"/>
              <a:t>Multiplexer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err="1" smtClean="0"/>
              <a:t>Coder</a:t>
            </a:r>
            <a:r>
              <a:rPr lang="de-DE" dirty="0" smtClean="0"/>
              <a:t> (nächstes mall)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4114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35147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3352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5029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5029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5029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029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5257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5249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48006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48006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48006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48006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4572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46123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12954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5334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209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endCxn id="62" idx="2"/>
          </p:cNvCxnSpPr>
          <p:nvPr/>
        </p:nvCxnSpPr>
        <p:spPr bwMode="auto">
          <a:xfrm flipV="1">
            <a:off x="17526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2954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7929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5334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12954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334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12104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480880" y="4343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 bwMode="auto">
          <a:xfrm>
            <a:off x="7162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6400800" y="42672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400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8077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8077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8077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077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305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297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848600" y="5181600"/>
            <a:ext cx="228600" cy="320040"/>
            <a:chOff x="3657600" y="3048000"/>
            <a:chExt cx="1143000" cy="16002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>
            <a:off x="7848600" y="4175760"/>
            <a:ext cx="228600" cy="320040"/>
            <a:chOff x="3657600" y="3048000"/>
            <a:chExt cx="1143000" cy="16002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uppieren 91"/>
          <p:cNvGrpSpPr/>
          <p:nvPr/>
        </p:nvGrpSpPr>
        <p:grpSpPr>
          <a:xfrm>
            <a:off x="7848600" y="3870960"/>
            <a:ext cx="228600" cy="320040"/>
            <a:chOff x="3657600" y="3048000"/>
            <a:chExt cx="1143000" cy="1600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Bogen 9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7848600" y="3581400"/>
            <a:ext cx="228600" cy="320040"/>
            <a:chOff x="3657600" y="3048000"/>
            <a:chExt cx="1143000" cy="16002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feld 3"/>
          <p:cNvSpPr txBox="1"/>
          <p:nvPr/>
        </p:nvSpPr>
        <p:spPr>
          <a:xfrm>
            <a:off x="1153741" y="3124200"/>
            <a:ext cx="925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940818" y="3124200"/>
            <a:ext cx="1120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7036736" y="3124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sp>
        <p:nvSpPr>
          <p:cNvPr id="105" name="Rechteck 104"/>
          <p:cNvSpPr/>
          <p:nvPr/>
        </p:nvSpPr>
        <p:spPr bwMode="auto">
          <a:xfrm>
            <a:off x="1371600" y="4648200"/>
            <a:ext cx="381000" cy="793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1143000" y="44196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grpSp>
        <p:nvGrpSpPr>
          <p:cNvPr id="107" name="Gruppieren 106"/>
          <p:cNvGrpSpPr/>
          <p:nvPr/>
        </p:nvGrpSpPr>
        <p:grpSpPr>
          <a:xfrm>
            <a:off x="1676400" y="5181600"/>
            <a:ext cx="531238" cy="264369"/>
            <a:chOff x="4191000" y="2590800"/>
            <a:chExt cx="2590800" cy="1289304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1" name="Gerade Verbindung 110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Ellipse 111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" name="Gleichschenkliges Dreieck 112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4" name="Gerade Verbindung 113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09" name="Gerade Verbindung 108"/>
            <p:cNvCxnSpPr>
              <a:stCxn id="113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5" name="Gruppieren 114"/>
          <p:cNvGrpSpPr/>
          <p:nvPr/>
        </p:nvGrpSpPr>
        <p:grpSpPr>
          <a:xfrm>
            <a:off x="1676400" y="4800600"/>
            <a:ext cx="531238" cy="264369"/>
            <a:chOff x="4191000" y="2590800"/>
            <a:chExt cx="2590800" cy="1289304"/>
          </a:xfrm>
        </p:grpSpPr>
        <p:grpSp>
          <p:nvGrpSpPr>
            <p:cNvPr id="116" name="Gruppieren 115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9" name="Gerade Verbindung 1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Ellipse 1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Gleichschenkliges Dreieck 1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2" name="Gerade Verbindung 121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7" name="Gerade Verbindung 116"/>
            <p:cNvCxnSpPr>
              <a:stCxn id="1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>
            <a:off x="1676400" y="3733800"/>
            <a:ext cx="531238" cy="264369"/>
            <a:chOff x="4191000" y="2590800"/>
            <a:chExt cx="2590800" cy="1289304"/>
          </a:xfrm>
        </p:grpSpPr>
        <p:grpSp>
          <p:nvGrpSpPr>
            <p:cNvPr id="124" name="Gruppieren 12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" name="Ellipse 127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Gleichschenkliges Dreieck 128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0" name="Gerade Verbindung 129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5" name="Gerade Verbindung 124"/>
            <p:cNvCxnSpPr>
              <a:stCxn id="129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mit Pfeil 5"/>
          <p:cNvCxnSpPr/>
          <p:nvPr/>
        </p:nvCxnSpPr>
        <p:spPr bwMode="auto">
          <a:xfrm>
            <a:off x="5867400" y="3581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Textfeld 140"/>
          <p:cNvSpPr txBox="1"/>
          <p:nvPr/>
        </p:nvSpPr>
        <p:spPr>
          <a:xfrm>
            <a:off x="5705555" y="3276600"/>
            <a:ext cx="12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Demux</a:t>
            </a:r>
            <a:r>
              <a:rPr lang="de-DE" dirty="0" smtClean="0"/>
              <a:t> mit X=1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78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kann mit weniger </a:t>
            </a:r>
            <a:r>
              <a:rPr lang="de-DE" dirty="0"/>
              <a:t>Transistoren </a:t>
            </a:r>
            <a:r>
              <a:rPr lang="de-DE" dirty="0" smtClean="0"/>
              <a:t>realisiert werden</a:t>
            </a:r>
          </a:p>
          <a:p>
            <a:r>
              <a:rPr lang="de-DE" dirty="0" smtClean="0"/>
              <a:t>Baumstruktur</a:t>
            </a:r>
          </a:p>
          <a:p>
            <a:r>
              <a:rPr lang="de-DE" dirty="0"/>
              <a:t>In jedem Knoten verwenden wir jeweils einen (2-&gt;1) Multiplexer. Der Select Eingang </a:t>
            </a:r>
            <a:r>
              <a:rPr lang="de-DE" dirty="0" smtClean="0"/>
              <a:t>vom </a:t>
            </a:r>
            <a:r>
              <a:rPr lang="de-DE" dirty="0"/>
              <a:t>Multiplexer der ersten Stufe wird an Sel0 angeschlossen</a:t>
            </a:r>
            <a:r>
              <a:rPr lang="de-DE" dirty="0" smtClean="0"/>
              <a:t>, usw.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4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</a:t>
            </a:r>
          </a:p>
          <a:p>
            <a:r>
              <a:rPr lang="de-DE" dirty="0" smtClean="0"/>
              <a:t>255 </a:t>
            </a:r>
            <a:r>
              <a:rPr lang="de-DE" dirty="0"/>
              <a:t>x </a:t>
            </a:r>
            <a:r>
              <a:rPr lang="de-DE" dirty="0" smtClean="0"/>
              <a:t>8T </a:t>
            </a:r>
            <a:r>
              <a:rPr lang="de-DE" dirty="0"/>
              <a:t>(2-&gt;1 </a:t>
            </a:r>
            <a:r>
              <a:rPr lang="de-DE" dirty="0" err="1"/>
              <a:t>Mux</a:t>
            </a:r>
            <a:r>
              <a:rPr lang="de-DE" dirty="0"/>
              <a:t>) </a:t>
            </a:r>
            <a:r>
              <a:rPr lang="de-DE" dirty="0" smtClean="0"/>
              <a:t>+ 8 x 2T(</a:t>
            </a:r>
            <a:r>
              <a:rPr lang="de-DE" dirty="0" err="1" smtClean="0"/>
              <a:t>Inv</a:t>
            </a:r>
            <a:r>
              <a:rPr lang="de-DE" dirty="0" smtClean="0"/>
              <a:t>) ~ 2040 Transistoren </a:t>
            </a:r>
          </a:p>
          <a:p>
            <a:r>
              <a:rPr lang="de-DE" dirty="0" smtClean="0"/>
              <a:t>Zu Vergleichen mit 6100 T. (Folie 46) (3x kleiner)</a:t>
            </a:r>
          </a:p>
          <a:p>
            <a:r>
              <a:rPr lang="de-DE" dirty="0" smtClean="0"/>
              <a:t>Die Schaltung ist langsamer – mehrere Stufen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996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Auch ein </a:t>
            </a:r>
            <a:r>
              <a:rPr lang="de-DE" dirty="0" err="1" smtClean="0"/>
              <a:t>Demultiplexer</a:t>
            </a:r>
            <a:r>
              <a:rPr lang="de-DE" dirty="0" smtClean="0"/>
              <a:t> (und </a:t>
            </a:r>
            <a:r>
              <a:rPr lang="de-DE" dirty="0" err="1" smtClean="0"/>
              <a:t>Dekoder</a:t>
            </a:r>
            <a:r>
              <a:rPr lang="de-DE" dirty="0" smtClean="0"/>
              <a:t>) kann als Baumstruktur realisiert werden</a:t>
            </a:r>
          </a:p>
          <a:p>
            <a:r>
              <a:rPr lang="de-DE" dirty="0" smtClean="0"/>
              <a:t> </a:t>
            </a:r>
            <a:r>
              <a:rPr lang="de-DE" dirty="0"/>
              <a:t>In jedem Knoten verwenden wir jeweils einen (1-&gt;2) </a:t>
            </a:r>
            <a:r>
              <a:rPr lang="de-DE" dirty="0" err="1" smtClean="0"/>
              <a:t>Demultiplexer</a:t>
            </a:r>
            <a:endParaRPr lang="de-DE" dirty="0"/>
          </a:p>
          <a:p>
            <a:r>
              <a:rPr lang="de-DE" dirty="0"/>
              <a:t>255 </a:t>
            </a:r>
            <a:r>
              <a:rPr lang="de-DE" dirty="0" smtClean="0"/>
              <a:t>(1-&gt;2) </a:t>
            </a:r>
            <a:r>
              <a:rPr lang="de-DE" dirty="0"/>
              <a:t>x </a:t>
            </a:r>
            <a:r>
              <a:rPr lang="de-DE" dirty="0" smtClean="0"/>
              <a:t>12T </a:t>
            </a:r>
            <a:r>
              <a:rPr lang="de-DE" dirty="0"/>
              <a:t>+ </a:t>
            </a:r>
            <a:r>
              <a:rPr lang="de-DE" dirty="0" smtClean="0"/>
              <a:t>8 x 2T </a:t>
            </a:r>
            <a:r>
              <a:rPr lang="de-DE" dirty="0"/>
              <a:t>~ </a:t>
            </a:r>
            <a:r>
              <a:rPr lang="de-DE" dirty="0" smtClean="0"/>
              <a:t>3000 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grpSp>
        <p:nvGrpSpPr>
          <p:cNvPr id="130" name="Gruppieren 129"/>
          <p:cNvGrpSpPr/>
          <p:nvPr/>
        </p:nvGrpSpPr>
        <p:grpSpPr>
          <a:xfrm flipH="1">
            <a:off x="609623" y="2514600"/>
            <a:ext cx="2895600" cy="3733800"/>
            <a:chOff x="1447800" y="2514600"/>
            <a:chExt cx="2895600" cy="3733800"/>
          </a:xfrm>
        </p:grpSpPr>
        <p:sp>
          <p:nvSpPr>
            <p:cNvPr id="5" name="Rechteck 4"/>
            <p:cNvSpPr/>
            <p:nvPr/>
          </p:nvSpPr>
          <p:spPr bwMode="auto">
            <a:xfrm>
              <a:off x="1600200" y="2743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1447800" y="2819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41"/>
            <p:cNvCxnSpPr/>
            <p:nvPr/>
          </p:nvCxnSpPr>
          <p:spPr bwMode="auto">
            <a:xfrm>
              <a:off x="1447800" y="2971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1828800" y="2895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Rechteck 143"/>
            <p:cNvSpPr/>
            <p:nvPr/>
          </p:nvSpPr>
          <p:spPr bwMode="auto">
            <a:xfrm>
              <a:off x="1600200" y="3200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44"/>
            <p:cNvCxnSpPr/>
            <p:nvPr/>
          </p:nvCxnSpPr>
          <p:spPr bwMode="auto">
            <a:xfrm>
              <a:off x="1447800" y="3276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45"/>
            <p:cNvCxnSpPr/>
            <p:nvPr/>
          </p:nvCxnSpPr>
          <p:spPr bwMode="auto">
            <a:xfrm>
              <a:off x="1447800" y="3429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1828800" y="3352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Rechteck 147"/>
            <p:cNvSpPr/>
            <p:nvPr/>
          </p:nvSpPr>
          <p:spPr bwMode="auto">
            <a:xfrm>
              <a:off x="1600200" y="3657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9" name="Gerade Verbindung 148"/>
            <p:cNvCxnSpPr/>
            <p:nvPr/>
          </p:nvCxnSpPr>
          <p:spPr bwMode="auto">
            <a:xfrm>
              <a:off x="1447800" y="3733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Gerade Verbindung 149"/>
            <p:cNvCxnSpPr/>
            <p:nvPr/>
          </p:nvCxnSpPr>
          <p:spPr bwMode="auto">
            <a:xfrm>
              <a:off x="1447800" y="3886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828800" y="3810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1600200" y="4114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447800" y="4191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153"/>
            <p:cNvCxnSpPr/>
            <p:nvPr/>
          </p:nvCxnSpPr>
          <p:spPr bwMode="auto">
            <a:xfrm>
              <a:off x="14478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1828800" y="4267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6" name="Rechteck 155"/>
            <p:cNvSpPr/>
            <p:nvPr/>
          </p:nvSpPr>
          <p:spPr bwMode="auto">
            <a:xfrm>
              <a:off x="1600200" y="4572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1447800" y="4648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447800" y="4800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>
              <a:off x="1828800" y="4724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Rechteck 159"/>
            <p:cNvSpPr/>
            <p:nvPr/>
          </p:nvSpPr>
          <p:spPr bwMode="auto">
            <a:xfrm>
              <a:off x="1600200" y="5029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60"/>
            <p:cNvCxnSpPr/>
            <p:nvPr/>
          </p:nvCxnSpPr>
          <p:spPr bwMode="auto">
            <a:xfrm>
              <a:off x="1447800" y="5105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1447800" y="5257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8288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Rechteck 163"/>
            <p:cNvSpPr/>
            <p:nvPr/>
          </p:nvSpPr>
          <p:spPr bwMode="auto">
            <a:xfrm>
              <a:off x="1600200" y="5486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447800" y="5562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447800" y="5715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828800" y="5638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7" name="Rechteck 176"/>
            <p:cNvSpPr/>
            <p:nvPr/>
          </p:nvSpPr>
          <p:spPr bwMode="auto">
            <a:xfrm>
              <a:off x="1600200" y="5943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8" name="Gerade Verbindung 177"/>
            <p:cNvCxnSpPr/>
            <p:nvPr/>
          </p:nvCxnSpPr>
          <p:spPr bwMode="auto">
            <a:xfrm>
              <a:off x="1447800" y="6019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1447800" y="6172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1828800" y="6096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2286000" y="2971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2133600" y="3048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2133600" y="3200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2514600" y="3124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5" name="Rechteck 184"/>
            <p:cNvSpPr/>
            <p:nvPr/>
          </p:nvSpPr>
          <p:spPr bwMode="auto">
            <a:xfrm>
              <a:off x="2286000" y="3886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6" name="Gerade Verbindung 185"/>
            <p:cNvCxnSpPr/>
            <p:nvPr/>
          </p:nvCxnSpPr>
          <p:spPr bwMode="auto">
            <a:xfrm>
              <a:off x="2133600" y="3962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2133600" y="4114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2514600" y="4038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2286000" y="4800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2133600" y="4876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90"/>
            <p:cNvCxnSpPr/>
            <p:nvPr/>
          </p:nvCxnSpPr>
          <p:spPr bwMode="auto">
            <a:xfrm>
              <a:off x="2133600" y="5029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2514600" y="4953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3" name="Rechteck 192"/>
            <p:cNvSpPr/>
            <p:nvPr/>
          </p:nvSpPr>
          <p:spPr bwMode="auto">
            <a:xfrm>
              <a:off x="2286000" y="5715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4" name="Gerade Verbindung 193"/>
            <p:cNvCxnSpPr/>
            <p:nvPr/>
          </p:nvCxnSpPr>
          <p:spPr bwMode="auto">
            <a:xfrm>
              <a:off x="2133600" y="5791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>
              <a:off x="2133600" y="5943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Gerade Verbindung 195"/>
            <p:cNvCxnSpPr/>
            <p:nvPr/>
          </p:nvCxnSpPr>
          <p:spPr bwMode="auto">
            <a:xfrm>
              <a:off x="2514600" y="5867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" name="Rechteck 196"/>
            <p:cNvSpPr/>
            <p:nvPr/>
          </p:nvSpPr>
          <p:spPr bwMode="auto">
            <a:xfrm>
              <a:off x="3124200" y="3429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8" name="Gerade Verbindung 197"/>
            <p:cNvCxnSpPr/>
            <p:nvPr/>
          </p:nvCxnSpPr>
          <p:spPr bwMode="auto">
            <a:xfrm>
              <a:off x="2971800" y="3505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Gerade Verbindung 198"/>
            <p:cNvCxnSpPr/>
            <p:nvPr/>
          </p:nvCxnSpPr>
          <p:spPr bwMode="auto">
            <a:xfrm>
              <a:off x="2971800" y="3657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3352800" y="3581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" name="Rechteck 222"/>
            <p:cNvSpPr/>
            <p:nvPr/>
          </p:nvSpPr>
          <p:spPr bwMode="auto">
            <a:xfrm>
              <a:off x="3124200" y="5257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4" name="Gerade Verbindung 223"/>
            <p:cNvCxnSpPr/>
            <p:nvPr/>
          </p:nvCxnSpPr>
          <p:spPr bwMode="auto">
            <a:xfrm>
              <a:off x="2971800" y="5334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29718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3352800" y="5410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Rechteck 226"/>
            <p:cNvSpPr/>
            <p:nvPr/>
          </p:nvSpPr>
          <p:spPr bwMode="auto">
            <a:xfrm>
              <a:off x="3962400" y="4343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8" name="Gerade Verbindung 227"/>
            <p:cNvCxnSpPr/>
            <p:nvPr/>
          </p:nvCxnSpPr>
          <p:spPr bwMode="auto">
            <a:xfrm>
              <a:off x="3810000" y="4419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3810000" y="4572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4191000" y="4495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>
              <a:off x="1981200" y="2895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 flipV="1">
              <a:off x="1981200" y="3200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1981200" y="38100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1981200" y="4114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>
              <a:off x="1981200" y="4724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 flipV="1">
              <a:off x="1981200" y="50292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>
              <a:off x="1981200" y="5638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 flipV="1">
              <a:off x="1981200" y="5943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2667000" y="31242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2667000" y="36576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2667000" y="49530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2667000" y="54864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3505200" y="35814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 flipV="1">
              <a:off x="3505200" y="45720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676400" y="2514600"/>
              <a:ext cx="0" cy="3352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2362200" y="2514600"/>
              <a:ext cx="0" cy="3124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>
              <a:off x="3200400" y="2514600"/>
              <a:ext cx="0" cy="2667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4038600" y="25146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7" name="Textfeld 246"/>
          <p:cNvSpPr txBox="1"/>
          <p:nvPr/>
        </p:nvSpPr>
        <p:spPr>
          <a:xfrm>
            <a:off x="2971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1447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65218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3319102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3319102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3276623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Y15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>
            <a:off x="5943600" y="2977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943600" y="2977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943600" y="3892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Bogen 203"/>
          <p:cNvSpPr/>
          <p:nvPr/>
        </p:nvSpPr>
        <p:spPr bwMode="auto">
          <a:xfrm flipV="1">
            <a:off x="6248400" y="2977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6" name="Gerade Verbindung 205"/>
          <p:cNvCxnSpPr/>
          <p:nvPr/>
        </p:nvCxnSpPr>
        <p:spPr bwMode="auto">
          <a:xfrm>
            <a:off x="70866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59436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5943600" y="4267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290"/>
          <p:cNvCxnSpPr/>
          <p:nvPr/>
        </p:nvCxnSpPr>
        <p:spPr bwMode="auto">
          <a:xfrm>
            <a:off x="5943600" y="4267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5943600" y="5181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Bogen 292"/>
          <p:cNvSpPr/>
          <p:nvPr/>
        </p:nvSpPr>
        <p:spPr bwMode="auto">
          <a:xfrm flipV="1">
            <a:off x="6248400" y="4267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4" name="Gerade Verbindung 293"/>
          <p:cNvCxnSpPr/>
          <p:nvPr/>
        </p:nvCxnSpPr>
        <p:spPr bwMode="auto">
          <a:xfrm>
            <a:off x="7086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5943600" y="426110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/>
          <p:nvPr/>
        </p:nvCxnSpPr>
        <p:spPr bwMode="auto">
          <a:xfrm>
            <a:off x="5410200" y="463601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Gerade Verbindung 296"/>
          <p:cNvCxnSpPr/>
          <p:nvPr/>
        </p:nvCxnSpPr>
        <p:spPr bwMode="auto">
          <a:xfrm>
            <a:off x="4876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5410200" y="26670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Textfeld 137"/>
          <p:cNvSpPr txBox="1"/>
          <p:nvPr/>
        </p:nvSpPr>
        <p:spPr>
          <a:xfrm>
            <a:off x="4953000" y="2771001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876800" y="35814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" name="Gerade Verbindung mit Pfeil 298"/>
          <p:cNvCxnSpPr/>
          <p:nvPr/>
        </p:nvCxnSpPr>
        <p:spPr bwMode="auto">
          <a:xfrm>
            <a:off x="4343400" y="4876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Textfeld 299"/>
          <p:cNvSpPr txBox="1"/>
          <p:nvPr/>
        </p:nvSpPr>
        <p:spPr>
          <a:xfrm>
            <a:off x="44196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301" name="Textfeld 300"/>
          <p:cNvSpPr txBox="1"/>
          <p:nvPr/>
        </p:nvSpPr>
        <p:spPr>
          <a:xfrm>
            <a:off x="7196521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302" name="Textfeld 301"/>
          <p:cNvSpPr txBox="1"/>
          <p:nvPr/>
        </p:nvSpPr>
        <p:spPr>
          <a:xfrm>
            <a:off x="7239000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303" name="Abgerundetes Rechteck 302"/>
          <p:cNvSpPr/>
          <p:nvPr/>
        </p:nvSpPr>
        <p:spPr bwMode="auto">
          <a:xfrm>
            <a:off x="4343400" y="2667000"/>
            <a:ext cx="35052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5" name="Gerade Verbindung mit Pfeil 304"/>
          <p:cNvCxnSpPr/>
          <p:nvPr/>
        </p:nvCxnSpPr>
        <p:spPr bwMode="auto">
          <a:xfrm flipH="1">
            <a:off x="3352800" y="2667000"/>
            <a:ext cx="13716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 flipV="1">
            <a:off x="5715000" y="2667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Textfeld 308"/>
          <p:cNvSpPr txBox="1"/>
          <p:nvPr/>
        </p:nvSpPr>
        <p:spPr>
          <a:xfrm>
            <a:off x="5663704" y="2743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cxnSp>
        <p:nvCxnSpPr>
          <p:cNvPr id="311" name="Gerade Verbindung 310"/>
          <p:cNvCxnSpPr/>
          <p:nvPr/>
        </p:nvCxnSpPr>
        <p:spPr bwMode="auto">
          <a:xfrm>
            <a:off x="4876800" y="3581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 flipH="1">
            <a:off x="5715000" y="3352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133600" y="1600200"/>
            <a:ext cx="533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4"/>
          </p:cNvCxnSpPr>
          <p:nvPr/>
        </p:nvCxnSpPr>
        <p:spPr bwMode="auto">
          <a:xfrm>
            <a:off x="2400300" y="2057400"/>
            <a:ext cx="24003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 flipH="1">
            <a:off x="838200" y="28194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r Verbinder 122"/>
          <p:cNvCxnSpPr/>
          <p:nvPr/>
        </p:nvCxnSpPr>
        <p:spPr bwMode="auto">
          <a:xfrm flipH="1">
            <a:off x="1676400" y="28194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r Verbinder 123"/>
          <p:cNvCxnSpPr/>
          <p:nvPr/>
        </p:nvCxnSpPr>
        <p:spPr bwMode="auto">
          <a:xfrm flipH="1">
            <a:off x="2514600" y="28194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r Verbinder 124"/>
          <p:cNvCxnSpPr/>
          <p:nvPr/>
        </p:nvCxnSpPr>
        <p:spPr bwMode="auto">
          <a:xfrm flipH="1">
            <a:off x="3200400" y="25908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2819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7" name="Textfeld 126"/>
          <p:cNvSpPr txBox="1"/>
          <p:nvPr/>
        </p:nvSpPr>
        <p:spPr>
          <a:xfrm>
            <a:off x="1676400" y="2819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err="1" smtClean="0"/>
              <a:t>Latch</a:t>
            </a:r>
            <a:r>
              <a:rPr lang="de-DE" altLang="de-DE" dirty="0" smtClean="0"/>
              <a:t>, Flipflop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61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Sequenzschaltungen</a:t>
            </a:r>
          </a:p>
          <a:p>
            <a:r>
              <a:rPr lang="de-DE" dirty="0" smtClean="0"/>
              <a:t>S. Vorlesung 1 – </a:t>
            </a:r>
            <a:r>
              <a:rPr lang="de-DE" dirty="0" err="1" smtClean="0"/>
              <a:t>Latch</a:t>
            </a:r>
            <a:r>
              <a:rPr lang="de-DE" dirty="0" smtClean="0"/>
              <a:t> und Flip-Flop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– speichert ein </a:t>
            </a:r>
            <a:r>
              <a:rPr lang="de-DE" dirty="0"/>
              <a:t>Eingangsniveau </a:t>
            </a:r>
            <a:r>
              <a:rPr lang="de-DE" dirty="0" smtClean="0"/>
              <a:t>(auf </a:t>
            </a:r>
            <a:r>
              <a:rPr lang="de-DE" dirty="0"/>
              <a:t>einem </a:t>
            </a:r>
            <a:r>
              <a:rPr lang="de-DE" dirty="0" smtClean="0"/>
              <a:t>Kondensator) wenn Load </a:t>
            </a:r>
            <a:r>
              <a:rPr lang="de-DE" dirty="0"/>
              <a:t>Signal </a:t>
            </a:r>
            <a:r>
              <a:rPr lang="de-DE" dirty="0" smtClean="0"/>
              <a:t>= 1. Wenn Load = 0, der Zustand bleibt erhalten</a:t>
            </a:r>
          </a:p>
          <a:p>
            <a:r>
              <a:rPr lang="de-DE" dirty="0" smtClean="0"/>
              <a:t>Flip-Flop – 2 </a:t>
            </a:r>
            <a:r>
              <a:rPr lang="de-DE" dirty="0" err="1" smtClean="0"/>
              <a:t>Latch</a:t>
            </a:r>
            <a:r>
              <a:rPr lang="de-DE" dirty="0" smtClean="0"/>
              <a:t>-es in Reihe</a:t>
            </a:r>
          </a:p>
          <a:p>
            <a:r>
              <a:rPr lang="de-DE" dirty="0" smtClean="0"/>
              <a:t>Der Eingangswert </a:t>
            </a:r>
            <a:r>
              <a:rPr lang="de-DE" dirty="0"/>
              <a:t>D </a:t>
            </a:r>
            <a:r>
              <a:rPr lang="de-DE" dirty="0" smtClean="0"/>
              <a:t>wird im </a:t>
            </a:r>
            <a:r>
              <a:rPr lang="de-DE" dirty="0"/>
              <a:t>Moment der </a:t>
            </a:r>
            <a:r>
              <a:rPr lang="de-DE" dirty="0" smtClean="0"/>
              <a:t>steigenden </a:t>
            </a:r>
            <a:r>
              <a:rPr lang="de-DE" dirty="0"/>
              <a:t>Talkflanke </a:t>
            </a:r>
            <a:r>
              <a:rPr lang="de-DE" dirty="0" smtClean="0"/>
              <a:t>gespeichert</a:t>
            </a:r>
          </a:p>
          <a:p>
            <a:r>
              <a:rPr lang="de-DE" dirty="0"/>
              <a:t>Spätere Änderungen am D-Eingang haben keine Wirkung auf den Ausgang bis zur nächsten Taktflanke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5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Latch</a:t>
            </a:r>
            <a:r>
              <a:rPr lang="de-DE" dirty="0" smtClean="0"/>
              <a:t> erinnert </a:t>
            </a:r>
            <a:r>
              <a:rPr lang="de-DE" dirty="0"/>
              <a:t>an ein System mit 1</a:t>
            </a:r>
            <a:r>
              <a:rPr lang="de-DE" dirty="0" smtClean="0"/>
              <a:t> Schleuse.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46482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34290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44958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74676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hteck 59"/>
          <p:cNvSpPr/>
          <p:nvPr/>
        </p:nvSpPr>
        <p:spPr bwMode="auto">
          <a:xfrm>
            <a:off x="62484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3152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18288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hteck 64"/>
          <p:cNvSpPr/>
          <p:nvPr/>
        </p:nvSpPr>
        <p:spPr bwMode="auto">
          <a:xfrm>
            <a:off x="609600" y="51054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1336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hteck 68"/>
          <p:cNvSpPr/>
          <p:nvPr/>
        </p:nvSpPr>
        <p:spPr bwMode="auto">
          <a:xfrm>
            <a:off x="4648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3429000" y="5715000"/>
            <a:ext cx="1219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74676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248400" y="5715000"/>
            <a:ext cx="1600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7772400" y="5715000"/>
            <a:ext cx="76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49530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5211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3914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3152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00999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286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6624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51816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324600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924800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17526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7526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4958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581400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4572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67" name="Ellipse 66"/>
          <p:cNvSpPr/>
          <p:nvPr/>
        </p:nvSpPr>
        <p:spPr bwMode="auto">
          <a:xfrm>
            <a:off x="32004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68" name="Ellipse 67"/>
          <p:cNvSpPr/>
          <p:nvPr/>
        </p:nvSpPr>
        <p:spPr bwMode="auto">
          <a:xfrm>
            <a:off x="59436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73" name="Ellipse 72"/>
          <p:cNvSpPr/>
          <p:nvPr/>
        </p:nvSpPr>
        <p:spPr bwMode="auto">
          <a:xfrm>
            <a:off x="4572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80" name="Ellipse 79"/>
          <p:cNvSpPr/>
          <p:nvPr/>
        </p:nvSpPr>
        <p:spPr bwMode="auto">
          <a:xfrm>
            <a:off x="32004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83" name="Ellipse 82"/>
          <p:cNvSpPr/>
          <p:nvPr/>
        </p:nvSpPr>
        <p:spPr bwMode="auto">
          <a:xfrm>
            <a:off x="59436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799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FF </a:t>
            </a:r>
            <a:r>
              <a:rPr lang="de-DE" dirty="0"/>
              <a:t>erinnert an ein System mit </a:t>
            </a:r>
            <a:r>
              <a:rPr lang="de-DE" dirty="0" smtClean="0"/>
              <a:t>2 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357392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981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5908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34000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" name="Freihandform 5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886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mit Pfeil 142"/>
          <p:cNvCxnSpPr/>
          <p:nvPr/>
        </p:nvCxnSpPr>
        <p:spPr bwMode="auto">
          <a:xfrm>
            <a:off x="2209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 rot="10800000">
            <a:off x="4495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4572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78" name="Ellipse 77"/>
          <p:cNvSpPr/>
          <p:nvPr/>
        </p:nvSpPr>
        <p:spPr bwMode="auto">
          <a:xfrm>
            <a:off x="32004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79" name="Ellipse 78"/>
          <p:cNvSpPr/>
          <p:nvPr/>
        </p:nvSpPr>
        <p:spPr bwMode="auto">
          <a:xfrm>
            <a:off x="59436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1" name="Ellipse 80"/>
          <p:cNvSpPr/>
          <p:nvPr/>
        </p:nvSpPr>
        <p:spPr bwMode="auto">
          <a:xfrm>
            <a:off x="4572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32004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85" name="Ellipse 84"/>
          <p:cNvSpPr/>
          <p:nvPr/>
        </p:nvSpPr>
        <p:spPr bwMode="auto">
          <a:xfrm>
            <a:off x="59436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6636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FF erinnert an ein System mit 2 </a:t>
            </a:r>
            <a:r>
              <a:rPr lang="de-DE" dirty="0" smtClean="0"/>
              <a:t>Schleusen, beide Tore dürfen nicht gleichzeitig geöffnet 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492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6764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2860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105400"/>
            <a:ext cx="304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71" name="Freihandform 70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5105400" y="38862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OK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540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>
            <a:off x="16764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50292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4572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5" name="Ellipse 84"/>
          <p:cNvSpPr/>
          <p:nvPr/>
        </p:nvSpPr>
        <p:spPr bwMode="auto">
          <a:xfrm>
            <a:off x="32004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59436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7" name="Ellipse 86"/>
          <p:cNvSpPr/>
          <p:nvPr/>
        </p:nvSpPr>
        <p:spPr bwMode="auto">
          <a:xfrm>
            <a:off x="4572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88" name="Ellipse 87"/>
          <p:cNvSpPr/>
          <p:nvPr/>
        </p:nvSpPr>
        <p:spPr bwMode="auto">
          <a:xfrm>
            <a:off x="32004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89" name="Ellipse 88"/>
          <p:cNvSpPr/>
          <p:nvPr/>
        </p:nvSpPr>
        <p:spPr bwMode="auto">
          <a:xfrm>
            <a:off x="59436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82998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Nachteil einer </a:t>
            </a:r>
            <a:r>
              <a:rPr lang="de-DE" dirty="0" err="1" smtClean="0"/>
              <a:t>Latch</a:t>
            </a:r>
            <a:r>
              <a:rPr lang="de-DE" dirty="0"/>
              <a:t>-</a:t>
            </a:r>
            <a:r>
              <a:rPr lang="de-DE" dirty="0" smtClean="0"/>
              <a:t>Schaltung </a:t>
            </a:r>
            <a:r>
              <a:rPr lang="de-DE" dirty="0"/>
              <a:t>mit </a:t>
            </a:r>
            <a:r>
              <a:rPr lang="de-DE" dirty="0" smtClean="0"/>
              <a:t>Kondensatoren – sie kann den </a:t>
            </a:r>
            <a:r>
              <a:rPr lang="de-DE" dirty="0"/>
              <a:t>Zustand nicht beliebig lange </a:t>
            </a:r>
            <a:r>
              <a:rPr lang="de-DE" dirty="0" smtClean="0"/>
              <a:t>halten</a:t>
            </a:r>
          </a:p>
          <a:p>
            <a:r>
              <a:rPr lang="de-DE" dirty="0" smtClean="0"/>
              <a:t>Der </a:t>
            </a:r>
            <a:r>
              <a:rPr lang="de-DE" dirty="0"/>
              <a:t>Kondensator wird langsam </a:t>
            </a:r>
            <a:r>
              <a:rPr lang="de-DE" dirty="0" smtClean="0"/>
              <a:t>entladen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67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Sind </a:t>
            </a:r>
            <a:r>
              <a:rPr lang="de-DE" dirty="0"/>
              <a:t>NAND, NOR, EXNOR </a:t>
            </a:r>
            <a:r>
              <a:rPr lang="de-DE" dirty="0" smtClean="0"/>
              <a:t>und Inverter ausreichend um alle Funktionen 2 Variablen darzustellen?</a:t>
            </a:r>
          </a:p>
          <a:p>
            <a:r>
              <a:rPr lang="de-DE" dirty="0"/>
              <a:t>8 Booleschen Funktionen kann man </a:t>
            </a:r>
            <a:r>
              <a:rPr lang="de-DE" dirty="0" smtClean="0"/>
              <a:t>durch </a:t>
            </a:r>
            <a:r>
              <a:rPr lang="de-DE" dirty="0"/>
              <a:t>Negation </a:t>
            </a:r>
            <a:r>
              <a:rPr lang="de-DE" dirty="0" smtClean="0"/>
              <a:t>aus anderen 8 bekommen - </a:t>
            </a:r>
            <a:r>
              <a:rPr lang="de-DE" dirty="0"/>
              <a:t>wie AND aus </a:t>
            </a:r>
            <a:r>
              <a:rPr lang="de-DE" dirty="0" smtClean="0"/>
              <a:t>NAND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7" name="Wolke 6"/>
          <p:cNvSpPr/>
          <p:nvPr/>
        </p:nvSpPr>
        <p:spPr bwMode="auto">
          <a:xfrm>
            <a:off x="75438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Wolke 12"/>
          <p:cNvSpPr/>
          <p:nvPr/>
        </p:nvSpPr>
        <p:spPr bwMode="auto">
          <a:xfrm>
            <a:off x="75438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Wolke 13"/>
          <p:cNvSpPr/>
          <p:nvPr/>
        </p:nvSpPr>
        <p:spPr bwMode="auto">
          <a:xfrm>
            <a:off x="75438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Wolke 14"/>
          <p:cNvSpPr/>
          <p:nvPr/>
        </p:nvSpPr>
        <p:spPr bwMode="auto">
          <a:xfrm>
            <a:off x="75438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Wolke 15"/>
          <p:cNvSpPr/>
          <p:nvPr/>
        </p:nvSpPr>
        <p:spPr bwMode="auto">
          <a:xfrm>
            <a:off x="75438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Wolke 16"/>
          <p:cNvSpPr/>
          <p:nvPr/>
        </p:nvSpPr>
        <p:spPr bwMode="auto">
          <a:xfrm>
            <a:off x="75438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Wolke 17"/>
          <p:cNvSpPr/>
          <p:nvPr/>
        </p:nvSpPr>
        <p:spPr bwMode="auto">
          <a:xfrm>
            <a:off x="75438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Wolke 18"/>
          <p:cNvSpPr/>
          <p:nvPr/>
        </p:nvSpPr>
        <p:spPr bwMode="auto">
          <a:xfrm>
            <a:off x="75438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Wolke 19"/>
          <p:cNvSpPr/>
          <p:nvPr/>
        </p:nvSpPr>
        <p:spPr bwMode="auto">
          <a:xfrm>
            <a:off x="85344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Wolke 20"/>
          <p:cNvSpPr/>
          <p:nvPr/>
        </p:nvSpPr>
        <p:spPr bwMode="auto">
          <a:xfrm>
            <a:off x="85344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Wolke 21"/>
          <p:cNvSpPr/>
          <p:nvPr/>
        </p:nvSpPr>
        <p:spPr bwMode="auto">
          <a:xfrm>
            <a:off x="85344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Wolke 22"/>
          <p:cNvSpPr/>
          <p:nvPr/>
        </p:nvSpPr>
        <p:spPr bwMode="auto">
          <a:xfrm>
            <a:off x="85344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Wolke 23"/>
          <p:cNvSpPr/>
          <p:nvPr/>
        </p:nvSpPr>
        <p:spPr bwMode="auto">
          <a:xfrm>
            <a:off x="85344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Wolke 24"/>
          <p:cNvSpPr/>
          <p:nvPr/>
        </p:nvSpPr>
        <p:spPr bwMode="auto">
          <a:xfrm>
            <a:off x="85344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Wolke 25"/>
          <p:cNvSpPr/>
          <p:nvPr/>
        </p:nvSpPr>
        <p:spPr bwMode="auto">
          <a:xfrm>
            <a:off x="85344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Wolke 26"/>
          <p:cNvSpPr/>
          <p:nvPr/>
        </p:nvSpPr>
        <p:spPr bwMode="auto">
          <a:xfrm>
            <a:off x="85344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0" name="Gruppieren 99"/>
          <p:cNvGrpSpPr/>
          <p:nvPr/>
        </p:nvGrpSpPr>
        <p:grpSpPr>
          <a:xfrm>
            <a:off x="7924800" y="2514600"/>
            <a:ext cx="569310" cy="304800"/>
            <a:chOff x="8382000" y="3124200"/>
            <a:chExt cx="1981200" cy="1060704"/>
          </a:xfrm>
        </p:grpSpPr>
        <p:cxnSp>
          <p:nvCxnSpPr>
            <p:cNvPr id="101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" name="Ellipse 101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3" name="Gleichschenkliges Dreieck 102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4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5" name="Gruppieren 64"/>
          <p:cNvGrpSpPr/>
          <p:nvPr/>
        </p:nvGrpSpPr>
        <p:grpSpPr>
          <a:xfrm>
            <a:off x="6858000" y="2743200"/>
            <a:ext cx="430824" cy="533400"/>
            <a:chOff x="5562600" y="3810000"/>
            <a:chExt cx="1600200" cy="1981200"/>
          </a:xfrm>
        </p:grpSpPr>
        <p:sp>
          <p:nvSpPr>
            <p:cNvPr id="66" name="Bogen 65"/>
            <p:cNvSpPr/>
            <p:nvPr/>
          </p:nvSpPr>
          <p:spPr bwMode="auto">
            <a:xfrm>
              <a:off x="5638800" y="42672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7" name="Bogen 66"/>
            <p:cNvSpPr/>
            <p:nvPr/>
          </p:nvSpPr>
          <p:spPr bwMode="auto">
            <a:xfrm>
              <a:off x="5562600" y="4267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8" name="Bogen 67"/>
            <p:cNvSpPr/>
            <p:nvPr/>
          </p:nvSpPr>
          <p:spPr bwMode="auto">
            <a:xfrm flipV="1">
              <a:off x="5562600" y="3810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100"/>
            <p:cNvCxnSpPr>
              <a:endCxn id="66" idx="0"/>
            </p:cNvCxnSpPr>
            <p:nvPr/>
          </p:nvCxnSpPr>
          <p:spPr bwMode="auto">
            <a:xfrm flipH="1">
              <a:off x="5829300" y="4267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Ellipse 69"/>
            <p:cNvSpPr/>
            <p:nvPr/>
          </p:nvSpPr>
          <p:spPr bwMode="auto">
            <a:xfrm>
              <a:off x="6858000" y="4648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1" name="Gerade Verbindung 101"/>
            <p:cNvCxnSpPr/>
            <p:nvPr/>
          </p:nvCxnSpPr>
          <p:spPr bwMode="auto">
            <a:xfrm flipH="1">
              <a:off x="5791200" y="5334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2" name="Gruppieren 71"/>
          <p:cNvGrpSpPr/>
          <p:nvPr/>
        </p:nvGrpSpPr>
        <p:grpSpPr>
          <a:xfrm>
            <a:off x="6858000" y="3200400"/>
            <a:ext cx="430823" cy="533400"/>
            <a:chOff x="5562600" y="50292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Gerade Verbindung 100"/>
            <p:cNvCxnSpPr>
              <a:endCxn id="73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5" name="Ellipse 104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6" name="Bogen 105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07" name="Gruppieren 106"/>
          <p:cNvGrpSpPr/>
          <p:nvPr/>
        </p:nvGrpSpPr>
        <p:grpSpPr>
          <a:xfrm>
            <a:off x="6934200" y="2514600"/>
            <a:ext cx="361950" cy="228600"/>
            <a:chOff x="5867400" y="3200400"/>
            <a:chExt cx="1447800" cy="914400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5867400" y="3200400"/>
              <a:ext cx="1447800" cy="914400"/>
              <a:chOff x="5867400" y="3200400"/>
              <a:chExt cx="1447800" cy="914400"/>
            </a:xfrm>
          </p:grpSpPr>
          <p:cxnSp>
            <p:nvCxnSpPr>
              <p:cNvPr id="110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1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Bogen 111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" name="Ellipse 112"/>
              <p:cNvSpPr/>
              <p:nvPr/>
            </p:nvSpPr>
            <p:spPr bwMode="auto">
              <a:xfrm>
                <a:off x="7010400" y="35052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09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feld 3"/>
          <p:cNvSpPr txBox="1"/>
          <p:nvPr/>
        </p:nvSpPr>
        <p:spPr>
          <a:xfrm>
            <a:off x="5271138" y="2057400"/>
            <a:ext cx="2959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Haben</a:t>
            </a:r>
            <a:r>
              <a:rPr lang="en-US" dirty="0" smtClean="0"/>
              <a:t> Y=1 in der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Zeile</a:t>
            </a:r>
            <a:r>
              <a:rPr lang="en-US" dirty="0" smtClean="0"/>
              <a:t>: </a:t>
            </a:r>
            <a:r>
              <a:rPr lang="en-US" dirty="0" err="1" smtClean="0"/>
              <a:t>Gruppe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49" name="Textfeld 48"/>
          <p:cNvSpPr txBox="1"/>
          <p:nvPr/>
        </p:nvSpPr>
        <p:spPr>
          <a:xfrm>
            <a:off x="6096000" y="1828800"/>
            <a:ext cx="296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Haben</a:t>
            </a:r>
            <a:r>
              <a:rPr lang="en-US" dirty="0" smtClean="0"/>
              <a:t> Y=0 in der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Zeile</a:t>
            </a:r>
            <a:r>
              <a:rPr lang="en-US" dirty="0" smtClean="0"/>
              <a:t>: </a:t>
            </a:r>
            <a:r>
              <a:rPr lang="en-US" dirty="0" err="1" smtClean="0"/>
              <a:t>Gruppe</a:t>
            </a:r>
            <a:r>
              <a:rPr lang="en-US" dirty="0" smtClean="0"/>
              <a:t> B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8686800" y="22098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7696200" y="2362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683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880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</a:p>
          <a:p>
            <a:r>
              <a:rPr lang="de-DE" dirty="0"/>
              <a:t>Wenn </a:t>
            </a:r>
            <a:r>
              <a:rPr lang="de-DE" dirty="0" smtClean="0"/>
              <a:t>wir den Ausgang </a:t>
            </a:r>
            <a:r>
              <a:rPr lang="de-DE" dirty="0"/>
              <a:t>des zweiten Inverters mit dem Eingang des ersten </a:t>
            </a:r>
            <a:r>
              <a:rPr lang="de-DE" dirty="0" smtClean="0"/>
              <a:t>verbinden</a:t>
            </a:r>
            <a:r>
              <a:rPr lang="de-DE" dirty="0"/>
              <a:t>, haben wir </a:t>
            </a:r>
            <a:r>
              <a:rPr lang="de-DE" dirty="0" smtClean="0"/>
              <a:t>Vin </a:t>
            </a:r>
            <a:r>
              <a:rPr lang="de-DE" dirty="0"/>
              <a:t>= </a:t>
            </a:r>
            <a:r>
              <a:rPr lang="de-DE" dirty="0" err="1"/>
              <a:t>Vout</a:t>
            </a:r>
            <a:r>
              <a:rPr lang="de-DE" dirty="0" smtClean="0"/>
              <a:t>.</a:t>
            </a:r>
          </a:p>
          <a:p>
            <a:r>
              <a:rPr lang="de-DE" dirty="0"/>
              <a:t>Der Zustand der Schaltung </a:t>
            </a:r>
            <a:r>
              <a:rPr lang="de-DE" dirty="0" smtClean="0"/>
              <a:t>liegt im </a:t>
            </a:r>
            <a:r>
              <a:rPr lang="de-DE" dirty="0"/>
              <a:t>Schnittpunkt der Kennlinie </a:t>
            </a:r>
            <a:r>
              <a:rPr lang="de-DE" dirty="0" err="1"/>
              <a:t>Vout</a:t>
            </a:r>
            <a:r>
              <a:rPr lang="de-DE" dirty="0"/>
              <a:t> = f(Vin) und der </a:t>
            </a:r>
            <a:r>
              <a:rPr lang="de-DE" dirty="0" smtClean="0"/>
              <a:t>Gerade </a:t>
            </a:r>
            <a:r>
              <a:rPr lang="de-DE" dirty="0" err="1"/>
              <a:t>Vout</a:t>
            </a:r>
            <a:r>
              <a:rPr lang="de-DE" dirty="0"/>
              <a:t> = Vin.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7713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Drei Schnittpunkte</a:t>
            </a:r>
          </a:p>
          <a:p>
            <a:r>
              <a:rPr lang="de-DE" dirty="0" smtClean="0"/>
              <a:t>1. </a:t>
            </a:r>
            <a:r>
              <a:rPr lang="de-DE" dirty="0" err="1" smtClean="0"/>
              <a:t>Vout</a:t>
            </a:r>
            <a:r>
              <a:rPr lang="de-DE" dirty="0" smtClean="0"/>
              <a:t>/Vin </a:t>
            </a:r>
            <a:r>
              <a:rPr lang="de-DE" dirty="0"/>
              <a:t>= 0 (logische </a:t>
            </a:r>
            <a:r>
              <a:rPr lang="de-DE" dirty="0" smtClean="0"/>
              <a:t>0)</a:t>
            </a:r>
          </a:p>
          <a:p>
            <a:r>
              <a:rPr lang="de-DE" dirty="0" smtClean="0"/>
              <a:t>2. </a:t>
            </a:r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Voin</a:t>
            </a:r>
            <a:r>
              <a:rPr lang="de-DE" dirty="0" smtClean="0"/>
              <a:t> </a:t>
            </a:r>
            <a:r>
              <a:rPr lang="de-DE" dirty="0"/>
              <a:t>= VDD (logische </a:t>
            </a:r>
            <a:r>
              <a:rPr lang="de-DE" dirty="0" smtClean="0"/>
              <a:t>1)</a:t>
            </a:r>
          </a:p>
          <a:p>
            <a:r>
              <a:rPr lang="de-DE" dirty="0" smtClean="0"/>
              <a:t>3. </a:t>
            </a:r>
            <a:r>
              <a:rPr lang="de-DE" dirty="0" err="1" smtClean="0"/>
              <a:t>Vout</a:t>
            </a:r>
            <a:r>
              <a:rPr lang="de-DE" dirty="0" smtClean="0"/>
              <a:t>=Vin </a:t>
            </a:r>
            <a:r>
              <a:rPr lang="de-DE" dirty="0"/>
              <a:t>~ VDD/2 (undefiniert).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5362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ersten zwei Arbeitspunkte sind </a:t>
            </a:r>
            <a:r>
              <a:rPr lang="de-DE" dirty="0" smtClean="0"/>
              <a:t>stabil</a:t>
            </a:r>
            <a:endParaRPr lang="de-DE" dirty="0"/>
          </a:p>
          <a:p>
            <a:r>
              <a:rPr lang="de-DE" dirty="0"/>
              <a:t>kleine </a:t>
            </a:r>
            <a:r>
              <a:rPr lang="de-DE" dirty="0" smtClean="0"/>
              <a:t>Störung Delta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err="1" smtClean="0"/>
              <a:t>Vout</a:t>
            </a:r>
            <a:r>
              <a:rPr lang="de-DE" dirty="0" smtClean="0"/>
              <a:t> wird nicht beeinflusst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181600" y="5105400"/>
            <a:ext cx="1143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5257800" y="5181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105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 bwMode="auto">
          <a:xfrm flipH="1">
            <a:off x="7010400" y="3429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6858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24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2484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>
            <a:off x="61722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324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5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Freihandform 4"/>
          <p:cNvSpPr/>
          <p:nvPr/>
        </p:nvSpPr>
        <p:spPr bwMode="auto">
          <a:xfrm>
            <a:off x="5386812" y="3708951"/>
            <a:ext cx="2272420" cy="1426348"/>
          </a:xfrm>
          <a:custGeom>
            <a:avLst/>
            <a:gdLst>
              <a:gd name="connsiteX0" fmla="*/ 0 w 2272420"/>
              <a:gd name="connsiteY0" fmla="*/ 1288562 h 1426348"/>
              <a:gd name="connsiteX1" fmla="*/ 769544 w 2272420"/>
              <a:gd name="connsiteY1" fmla="*/ 1306669 h 1426348"/>
              <a:gd name="connsiteX2" fmla="*/ 1113576 w 2272420"/>
              <a:gd name="connsiteY2" fmla="*/ 2970 h 1426348"/>
              <a:gd name="connsiteX3" fmla="*/ 1484768 w 2272420"/>
              <a:gd name="connsiteY3" fmla="*/ 944530 h 1426348"/>
              <a:gd name="connsiteX4" fmla="*/ 2272420 w 2272420"/>
              <a:gd name="connsiteY4" fmla="*/ 745354 h 142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2420" h="1426348">
                <a:moveTo>
                  <a:pt x="0" y="1288562"/>
                </a:moveTo>
                <a:cubicBezTo>
                  <a:pt x="291974" y="1404748"/>
                  <a:pt x="583948" y="1520934"/>
                  <a:pt x="769544" y="1306669"/>
                </a:cubicBezTo>
                <a:cubicBezTo>
                  <a:pt x="955140" y="1092404"/>
                  <a:pt x="994372" y="63326"/>
                  <a:pt x="1113576" y="2970"/>
                </a:cubicBezTo>
                <a:cubicBezTo>
                  <a:pt x="1232780" y="-57387"/>
                  <a:pt x="1291627" y="820799"/>
                  <a:pt x="1484768" y="944530"/>
                </a:cubicBezTo>
                <a:cubicBezTo>
                  <a:pt x="1677909" y="1068261"/>
                  <a:pt x="1975164" y="906807"/>
                  <a:pt x="2272420" y="7453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181600" y="5105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934200" y="47244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3276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440785" y="357234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820623" y="497940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Ellipse 43"/>
          <p:cNvSpPr/>
          <p:nvPr/>
        </p:nvSpPr>
        <p:spPr bwMode="auto">
          <a:xfrm>
            <a:off x="6943252" y="454484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22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Schaltung ist die Basis einer SRAM </a:t>
            </a:r>
            <a:r>
              <a:rPr lang="de-DE" dirty="0" smtClean="0"/>
              <a:t>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858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4544917" y="3048000"/>
            <a:ext cx="304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6482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85800" y="4114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6858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4114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H="1">
            <a:off x="4572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743200" y="3352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H="1">
            <a:off x="25146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7432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52400" y="4648200"/>
            <a:ext cx="2438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304800" y="4648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2945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Latch</a:t>
            </a:r>
            <a:r>
              <a:rPr lang="de-DE" dirty="0"/>
              <a:t> basiert normalerweise </a:t>
            </a:r>
            <a:r>
              <a:rPr lang="de-DE" dirty="0" smtClean="0"/>
              <a:t>auf </a:t>
            </a:r>
            <a:r>
              <a:rPr lang="de-DE" dirty="0"/>
              <a:t>einer modifizierten Version der Speicherzelle</a:t>
            </a:r>
            <a:r>
              <a:rPr lang="de-DE" dirty="0" smtClean="0"/>
              <a:t>.</a:t>
            </a:r>
          </a:p>
          <a:p>
            <a:r>
              <a:rPr lang="de-DE" dirty="0" smtClean="0"/>
              <a:t>Multiplexer wird benutzt, Select </a:t>
            </a:r>
            <a:r>
              <a:rPr lang="de-DE" dirty="0"/>
              <a:t>Eingang ist an Load Signal angeschlossen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996763" y="32766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752600" y="281940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</a:t>
            </a:r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302729" y="2819400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</a:t>
            </a:r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739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Wenn </a:t>
            </a:r>
            <a:r>
              <a:rPr lang="de-DE" dirty="0"/>
              <a:t>Load = 1, das </a:t>
            </a:r>
            <a:r>
              <a:rPr lang="de-DE" dirty="0" err="1"/>
              <a:t>Latch</a:t>
            </a:r>
            <a:r>
              <a:rPr lang="de-DE" dirty="0"/>
              <a:t> ist „transparent“ – der Eingang ist direkt am Ausgang sichtbar.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3" y="2819400"/>
            <a:ext cx="801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ihandform 3"/>
          <p:cNvSpPr/>
          <p:nvPr/>
        </p:nvSpPr>
        <p:spPr bwMode="auto">
          <a:xfrm>
            <a:off x="2109457" y="5122889"/>
            <a:ext cx="4436198" cy="617008"/>
          </a:xfrm>
          <a:custGeom>
            <a:avLst/>
            <a:gdLst>
              <a:gd name="connsiteX0" fmla="*/ 0 w 4436198"/>
              <a:gd name="connsiteY0" fmla="*/ 617008 h 617008"/>
              <a:gd name="connsiteX1" fmla="*/ 2172832 w 4436198"/>
              <a:gd name="connsiteY1" fmla="*/ 73800 h 617008"/>
              <a:gd name="connsiteX2" fmla="*/ 4436198 w 4436198"/>
              <a:gd name="connsiteY2" fmla="*/ 19479 h 61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6198" h="617008">
                <a:moveTo>
                  <a:pt x="0" y="617008"/>
                </a:moveTo>
                <a:cubicBezTo>
                  <a:pt x="716733" y="395198"/>
                  <a:pt x="1433466" y="173388"/>
                  <a:pt x="2172832" y="73800"/>
                </a:cubicBezTo>
                <a:cubicBezTo>
                  <a:pt x="2912198" y="-25788"/>
                  <a:pt x="3674198" y="-3155"/>
                  <a:pt x="4436198" y="194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5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Wenn Load = 0, haben </a:t>
            </a:r>
            <a:r>
              <a:rPr lang="de-DE" dirty="0" smtClean="0"/>
              <a:t>wir dieselbe </a:t>
            </a:r>
            <a:r>
              <a:rPr lang="de-DE" dirty="0"/>
              <a:t>Schaltung wie in einer RAM Zelle. </a:t>
            </a:r>
            <a:r>
              <a:rPr lang="de-DE" dirty="0" smtClean="0"/>
              <a:t>Der </a:t>
            </a:r>
            <a:r>
              <a:rPr lang="de-DE" dirty="0"/>
              <a:t>Multiplexer behält den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996763" y="3276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Load=0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2" y="281940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1467833" y="2344562"/>
            <a:ext cx="4519398" cy="2218014"/>
          </a:xfrm>
          <a:custGeom>
            <a:avLst/>
            <a:gdLst>
              <a:gd name="connsiteX0" fmla="*/ 804587 w 4519398"/>
              <a:gd name="connsiteY0" fmla="*/ 2046369 h 2218014"/>
              <a:gd name="connsiteX1" fmla="*/ 4190583 w 4519398"/>
              <a:gd name="connsiteY1" fmla="*/ 2037315 h 2218014"/>
              <a:gd name="connsiteX2" fmla="*/ 3955193 w 4519398"/>
              <a:gd name="connsiteY2" fmla="*/ 190408 h 2218014"/>
              <a:gd name="connsiteX3" fmla="*/ 360967 w 4519398"/>
              <a:gd name="connsiteY3" fmla="*/ 208515 h 2218014"/>
              <a:gd name="connsiteX4" fmla="*/ 315700 w 4519398"/>
              <a:gd name="connsiteY4" fmla="*/ 1512214 h 2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9398" h="2218014">
                <a:moveTo>
                  <a:pt x="804587" y="2046369"/>
                </a:moveTo>
                <a:cubicBezTo>
                  <a:pt x="2235034" y="2196505"/>
                  <a:pt x="3665482" y="2346642"/>
                  <a:pt x="4190583" y="2037315"/>
                </a:cubicBezTo>
                <a:cubicBezTo>
                  <a:pt x="4715684" y="1727988"/>
                  <a:pt x="4593462" y="495208"/>
                  <a:pt x="3955193" y="190408"/>
                </a:cubicBezTo>
                <a:cubicBezTo>
                  <a:pt x="3316924" y="-114392"/>
                  <a:pt x="967549" y="-11786"/>
                  <a:pt x="360967" y="208515"/>
                </a:cubicBezTo>
                <a:cubicBezTo>
                  <a:pt x="-245615" y="428816"/>
                  <a:pt x="35042" y="970515"/>
                  <a:pt x="315700" y="151221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3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</a:t>
            </a:r>
            <a:r>
              <a:rPr lang="de-DE" dirty="0"/>
              <a:t>Funktionen </a:t>
            </a:r>
            <a:r>
              <a:rPr lang="de-DE" dirty="0" smtClean="0"/>
              <a:t>(von der Gruppe A) </a:t>
            </a:r>
            <a:r>
              <a:rPr lang="de-DE" dirty="0"/>
              <a:t>sind eigentlich keine Funktionen von zwei sondern nur </a:t>
            </a:r>
            <a:r>
              <a:rPr lang="de-DE" u="sng" dirty="0"/>
              <a:t>einer </a:t>
            </a:r>
            <a:r>
              <a:rPr lang="de-DE" u="sng" dirty="0" smtClean="0"/>
              <a:t>Variable</a:t>
            </a:r>
          </a:p>
          <a:p>
            <a:r>
              <a:rPr lang="de-DE" dirty="0"/>
              <a:t>Eine Funktion von 8 ist </a:t>
            </a:r>
            <a:r>
              <a:rPr lang="de-DE" dirty="0" smtClean="0"/>
              <a:t>Konstante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023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43288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97913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10488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72632"/>
              </p:ext>
            </p:extLst>
          </p:nvPr>
        </p:nvGraphicFramePr>
        <p:xfrm>
          <a:off x="3886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4148553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7" name="Wolke 6"/>
          <p:cNvSpPr/>
          <p:nvPr/>
        </p:nvSpPr>
        <p:spPr bwMode="auto">
          <a:xfrm>
            <a:off x="75438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Wolke 12"/>
          <p:cNvSpPr/>
          <p:nvPr/>
        </p:nvSpPr>
        <p:spPr bwMode="auto">
          <a:xfrm>
            <a:off x="75438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Wolke 13"/>
          <p:cNvSpPr/>
          <p:nvPr/>
        </p:nvSpPr>
        <p:spPr bwMode="auto">
          <a:xfrm>
            <a:off x="75438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Wolke 14"/>
          <p:cNvSpPr/>
          <p:nvPr/>
        </p:nvSpPr>
        <p:spPr bwMode="auto">
          <a:xfrm>
            <a:off x="75438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Wolke 15"/>
          <p:cNvSpPr/>
          <p:nvPr/>
        </p:nvSpPr>
        <p:spPr bwMode="auto">
          <a:xfrm>
            <a:off x="75438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Wolke 16"/>
          <p:cNvSpPr/>
          <p:nvPr/>
        </p:nvSpPr>
        <p:spPr bwMode="auto">
          <a:xfrm>
            <a:off x="75438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Wolke 17"/>
          <p:cNvSpPr/>
          <p:nvPr/>
        </p:nvSpPr>
        <p:spPr bwMode="auto">
          <a:xfrm>
            <a:off x="75438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Wolke 18"/>
          <p:cNvSpPr/>
          <p:nvPr/>
        </p:nvSpPr>
        <p:spPr bwMode="auto">
          <a:xfrm>
            <a:off x="75438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Wolke 19"/>
          <p:cNvSpPr/>
          <p:nvPr/>
        </p:nvSpPr>
        <p:spPr bwMode="auto">
          <a:xfrm>
            <a:off x="85344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Wolke 20"/>
          <p:cNvSpPr/>
          <p:nvPr/>
        </p:nvSpPr>
        <p:spPr bwMode="auto">
          <a:xfrm>
            <a:off x="85344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Wolke 21"/>
          <p:cNvSpPr/>
          <p:nvPr/>
        </p:nvSpPr>
        <p:spPr bwMode="auto">
          <a:xfrm>
            <a:off x="85344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Wolke 22"/>
          <p:cNvSpPr/>
          <p:nvPr/>
        </p:nvSpPr>
        <p:spPr bwMode="auto">
          <a:xfrm>
            <a:off x="85344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Wolke 23"/>
          <p:cNvSpPr/>
          <p:nvPr/>
        </p:nvSpPr>
        <p:spPr bwMode="auto">
          <a:xfrm>
            <a:off x="85344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Wolke 24"/>
          <p:cNvSpPr/>
          <p:nvPr/>
        </p:nvSpPr>
        <p:spPr bwMode="auto">
          <a:xfrm>
            <a:off x="85344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Wolke 25"/>
          <p:cNvSpPr/>
          <p:nvPr/>
        </p:nvSpPr>
        <p:spPr bwMode="auto">
          <a:xfrm>
            <a:off x="85344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Wolke 26"/>
          <p:cNvSpPr/>
          <p:nvPr/>
        </p:nvSpPr>
        <p:spPr bwMode="auto">
          <a:xfrm>
            <a:off x="85344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8" name="Gruppieren 27"/>
          <p:cNvGrpSpPr/>
          <p:nvPr/>
        </p:nvGrpSpPr>
        <p:grpSpPr>
          <a:xfrm>
            <a:off x="6781800" y="3733800"/>
            <a:ext cx="569310" cy="304800"/>
            <a:chOff x="8382000" y="3124200"/>
            <a:chExt cx="1981200" cy="1060704"/>
          </a:xfrm>
        </p:grpSpPr>
        <p:cxnSp>
          <p:nvCxnSpPr>
            <p:cNvPr id="29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Ellipse 29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Gleichschenkliges Dreieck 30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2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" name="Gruppieren 32"/>
          <p:cNvGrpSpPr/>
          <p:nvPr/>
        </p:nvGrpSpPr>
        <p:grpSpPr>
          <a:xfrm>
            <a:off x="6781800" y="4114800"/>
            <a:ext cx="569310" cy="304800"/>
            <a:chOff x="8382000" y="3124200"/>
            <a:chExt cx="1981200" cy="1060704"/>
          </a:xfrm>
        </p:grpSpPr>
        <p:cxnSp>
          <p:nvCxnSpPr>
            <p:cNvPr id="34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Ellipse 34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Gleichschenkliges Dreieck 35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7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Rechteck 7"/>
          <p:cNvSpPr/>
          <p:nvPr/>
        </p:nvSpPr>
        <p:spPr bwMode="auto">
          <a:xfrm>
            <a:off x="6934200" y="44958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grpSp>
        <p:nvGrpSpPr>
          <p:cNvPr id="78" name="Gruppieren 77"/>
          <p:cNvGrpSpPr/>
          <p:nvPr/>
        </p:nvGrpSpPr>
        <p:grpSpPr>
          <a:xfrm>
            <a:off x="6858000" y="2743200"/>
            <a:ext cx="430824" cy="533400"/>
            <a:chOff x="5562600" y="3810000"/>
            <a:chExt cx="1600200" cy="1981200"/>
          </a:xfrm>
        </p:grpSpPr>
        <p:sp>
          <p:nvSpPr>
            <p:cNvPr id="79" name="Bogen 78"/>
            <p:cNvSpPr/>
            <p:nvPr/>
          </p:nvSpPr>
          <p:spPr bwMode="auto">
            <a:xfrm>
              <a:off x="5638800" y="42672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" name="Bogen 79"/>
            <p:cNvSpPr/>
            <p:nvPr/>
          </p:nvSpPr>
          <p:spPr bwMode="auto">
            <a:xfrm>
              <a:off x="5562600" y="4267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" name="Bogen 80"/>
            <p:cNvSpPr/>
            <p:nvPr/>
          </p:nvSpPr>
          <p:spPr bwMode="auto">
            <a:xfrm flipV="1">
              <a:off x="5562600" y="3810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2" name="Gerade Verbindung 100"/>
            <p:cNvCxnSpPr>
              <a:endCxn id="79" idx="0"/>
            </p:cNvCxnSpPr>
            <p:nvPr/>
          </p:nvCxnSpPr>
          <p:spPr bwMode="auto">
            <a:xfrm flipH="1">
              <a:off x="5829300" y="4267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3" name="Ellipse 82"/>
            <p:cNvSpPr/>
            <p:nvPr/>
          </p:nvSpPr>
          <p:spPr bwMode="auto">
            <a:xfrm>
              <a:off x="6858000" y="4648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101"/>
            <p:cNvCxnSpPr/>
            <p:nvPr/>
          </p:nvCxnSpPr>
          <p:spPr bwMode="auto">
            <a:xfrm flipH="1">
              <a:off x="5791200" y="5334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5" name="Gruppieren 84"/>
          <p:cNvGrpSpPr/>
          <p:nvPr/>
        </p:nvGrpSpPr>
        <p:grpSpPr>
          <a:xfrm>
            <a:off x="6858000" y="3200400"/>
            <a:ext cx="430823" cy="533400"/>
            <a:chOff x="5562600" y="5029200"/>
            <a:chExt cx="1600200" cy="1981200"/>
          </a:xfrm>
        </p:grpSpPr>
        <p:sp>
          <p:nvSpPr>
            <p:cNvPr id="86" name="Bogen 85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7" name="Bogen 86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8" name="Bogen 87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9" name="Gerade Verbindung 100"/>
            <p:cNvCxnSpPr>
              <a:endCxn id="86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Ellipse 90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2" name="Bogen 91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3" name="Gruppieren 92"/>
          <p:cNvGrpSpPr/>
          <p:nvPr/>
        </p:nvGrpSpPr>
        <p:grpSpPr>
          <a:xfrm>
            <a:off x="6934200" y="2514600"/>
            <a:ext cx="361950" cy="228600"/>
            <a:chOff x="5867400" y="3200400"/>
            <a:chExt cx="1447800" cy="914400"/>
          </a:xfrm>
        </p:grpSpPr>
        <p:grpSp>
          <p:nvGrpSpPr>
            <p:cNvPr id="94" name="Gruppieren 93"/>
            <p:cNvGrpSpPr/>
            <p:nvPr/>
          </p:nvGrpSpPr>
          <p:grpSpPr>
            <a:xfrm>
              <a:off x="5867400" y="3200400"/>
              <a:ext cx="1447800" cy="914400"/>
              <a:chOff x="5867400" y="3200400"/>
              <a:chExt cx="1447800" cy="914400"/>
            </a:xfrm>
          </p:grpSpPr>
          <p:cxnSp>
            <p:nvCxnSpPr>
              <p:cNvPr id="96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7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8" name="Bogen 97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9" name="Ellipse 98"/>
              <p:cNvSpPr/>
              <p:nvPr/>
            </p:nvSpPr>
            <p:spPr bwMode="auto">
              <a:xfrm>
                <a:off x="7010400" y="35052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95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0" name="Gruppieren 99"/>
          <p:cNvGrpSpPr/>
          <p:nvPr/>
        </p:nvGrpSpPr>
        <p:grpSpPr>
          <a:xfrm>
            <a:off x="7924800" y="2514600"/>
            <a:ext cx="569310" cy="304800"/>
            <a:chOff x="8382000" y="3124200"/>
            <a:chExt cx="1981200" cy="1060704"/>
          </a:xfrm>
        </p:grpSpPr>
        <p:cxnSp>
          <p:nvCxnSpPr>
            <p:cNvPr id="101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" name="Ellipse 101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3" name="Gleichschenkliges Dreieck 102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4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68"/>
          <p:cNvSpPr txBox="1"/>
          <p:nvPr/>
        </p:nvSpPr>
        <p:spPr>
          <a:xfrm>
            <a:off x="5271138" y="2057400"/>
            <a:ext cx="2959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Haben</a:t>
            </a:r>
            <a:r>
              <a:rPr lang="en-US" dirty="0" smtClean="0"/>
              <a:t> Y=1 in der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Zeile</a:t>
            </a:r>
            <a:r>
              <a:rPr lang="en-US" dirty="0" smtClean="0"/>
              <a:t>: </a:t>
            </a:r>
            <a:r>
              <a:rPr lang="en-US" dirty="0" err="1" smtClean="0"/>
              <a:t>Gruppe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70" name="Textfeld 69"/>
          <p:cNvSpPr txBox="1"/>
          <p:nvPr/>
        </p:nvSpPr>
        <p:spPr>
          <a:xfrm>
            <a:off x="6096000" y="1828800"/>
            <a:ext cx="296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Haben</a:t>
            </a:r>
            <a:r>
              <a:rPr lang="en-US" dirty="0" smtClean="0"/>
              <a:t> Y=0 in der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Zeile</a:t>
            </a:r>
            <a:r>
              <a:rPr lang="en-US" dirty="0" smtClean="0"/>
              <a:t>: </a:t>
            </a:r>
            <a:r>
              <a:rPr lang="en-US" dirty="0" err="1" smtClean="0"/>
              <a:t>Gruppe</a:t>
            </a:r>
            <a:r>
              <a:rPr lang="en-US" dirty="0" smtClean="0"/>
              <a:t> B</a:t>
            </a:r>
            <a:endParaRPr lang="en-US" dirty="0"/>
          </a:p>
        </p:txBody>
      </p:sp>
      <p:cxnSp>
        <p:nvCxnSpPr>
          <p:cNvPr id="71" name="Gerade Verbindung mit Pfeil 70"/>
          <p:cNvCxnSpPr/>
          <p:nvPr/>
        </p:nvCxnSpPr>
        <p:spPr bwMode="auto">
          <a:xfrm>
            <a:off x="8686800" y="22098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7696200" y="2362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mit Pfeil 14335"/>
          <p:cNvCxnSpPr>
            <a:endCxn id="5" idx="0"/>
          </p:cNvCxnSpPr>
          <p:nvPr/>
        </p:nvCxnSpPr>
        <p:spPr bwMode="auto">
          <a:xfrm flipH="1">
            <a:off x="854366" y="1295400"/>
            <a:ext cx="1888834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mit Pfeil 74"/>
          <p:cNvCxnSpPr/>
          <p:nvPr/>
        </p:nvCxnSpPr>
        <p:spPr bwMode="auto">
          <a:xfrm flipH="1">
            <a:off x="2362200" y="1295400"/>
            <a:ext cx="38100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760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Wenn Load = 0, haben </a:t>
            </a:r>
            <a:r>
              <a:rPr lang="de-DE" dirty="0" smtClean="0"/>
              <a:t>wir dieselbe </a:t>
            </a:r>
            <a:r>
              <a:rPr lang="de-DE" dirty="0"/>
              <a:t>Schaltung wie in einer RAM Zelle. </a:t>
            </a:r>
            <a:r>
              <a:rPr lang="de-DE" dirty="0" smtClean="0"/>
              <a:t>Der </a:t>
            </a:r>
            <a:r>
              <a:rPr lang="de-DE" dirty="0"/>
              <a:t>Multiplexer behält den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996763" y="3276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Load=0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2" y="281940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1467833" y="2344562"/>
            <a:ext cx="4519398" cy="2218014"/>
          </a:xfrm>
          <a:custGeom>
            <a:avLst/>
            <a:gdLst>
              <a:gd name="connsiteX0" fmla="*/ 804587 w 4519398"/>
              <a:gd name="connsiteY0" fmla="*/ 2046369 h 2218014"/>
              <a:gd name="connsiteX1" fmla="*/ 4190583 w 4519398"/>
              <a:gd name="connsiteY1" fmla="*/ 2037315 h 2218014"/>
              <a:gd name="connsiteX2" fmla="*/ 3955193 w 4519398"/>
              <a:gd name="connsiteY2" fmla="*/ 190408 h 2218014"/>
              <a:gd name="connsiteX3" fmla="*/ 360967 w 4519398"/>
              <a:gd name="connsiteY3" fmla="*/ 208515 h 2218014"/>
              <a:gd name="connsiteX4" fmla="*/ 315700 w 4519398"/>
              <a:gd name="connsiteY4" fmla="*/ 1512214 h 2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9398" h="2218014">
                <a:moveTo>
                  <a:pt x="804587" y="2046369"/>
                </a:moveTo>
                <a:cubicBezTo>
                  <a:pt x="2235034" y="2196505"/>
                  <a:pt x="3665482" y="2346642"/>
                  <a:pt x="4190583" y="2037315"/>
                </a:cubicBezTo>
                <a:cubicBezTo>
                  <a:pt x="4715684" y="1727988"/>
                  <a:pt x="4593462" y="495208"/>
                  <a:pt x="3955193" y="190408"/>
                </a:cubicBezTo>
                <a:cubicBezTo>
                  <a:pt x="3316924" y="-114392"/>
                  <a:pt x="967549" y="-11786"/>
                  <a:pt x="360967" y="208515"/>
                </a:cubicBezTo>
                <a:cubicBezTo>
                  <a:pt x="-245615" y="428816"/>
                  <a:pt x="35042" y="970515"/>
                  <a:pt x="315700" y="151221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553200" y="1752600"/>
            <a:ext cx="182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solidFill>
                  <a:srgbClr val="3333CC"/>
                </a:solidFill>
              </a:rPr>
              <a:t>reg</a:t>
            </a:r>
            <a:r>
              <a:rPr lang="en-US" dirty="0">
                <a:solidFill>
                  <a:srgbClr val="3333CC"/>
                </a:solidFill>
              </a:rPr>
              <a:t> q;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wire </a:t>
            </a:r>
            <a:r>
              <a:rPr lang="en-US" dirty="0" smtClean="0">
                <a:solidFill>
                  <a:srgbClr val="3333CC"/>
                </a:solidFill>
              </a:rPr>
              <a:t>D, Load;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always </a:t>
            </a:r>
            <a:r>
              <a:rPr lang="en-US" dirty="0" smtClean="0">
                <a:solidFill>
                  <a:srgbClr val="3333CC"/>
                </a:solidFill>
              </a:rPr>
              <a:t>@* begin               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if </a:t>
            </a:r>
            <a:r>
              <a:rPr lang="en-US" dirty="0" smtClean="0">
                <a:solidFill>
                  <a:srgbClr val="3333CC"/>
                </a:solidFill>
              </a:rPr>
              <a:t>(Load) </a:t>
            </a:r>
            <a:r>
              <a:rPr lang="en-US" dirty="0">
                <a:solidFill>
                  <a:srgbClr val="3333CC"/>
                </a:solidFill>
              </a:rPr>
              <a:t>q = </a:t>
            </a:r>
            <a:r>
              <a:rPr lang="en-US" dirty="0" smtClean="0">
                <a:solidFill>
                  <a:srgbClr val="3333CC"/>
                </a:solidFill>
              </a:rPr>
              <a:t>D;    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end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6553200" y="327660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solidFill>
                  <a:srgbClr val="3333CC"/>
                </a:solidFill>
              </a:rPr>
              <a:t>reg</a:t>
            </a:r>
            <a:r>
              <a:rPr lang="en-US" dirty="0">
                <a:solidFill>
                  <a:srgbClr val="3333CC"/>
                </a:solidFill>
              </a:rPr>
              <a:t> q;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wire </a:t>
            </a:r>
            <a:r>
              <a:rPr lang="en-US" dirty="0" smtClean="0">
                <a:solidFill>
                  <a:srgbClr val="3333CC"/>
                </a:solidFill>
              </a:rPr>
              <a:t>D, Load;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always </a:t>
            </a:r>
            <a:r>
              <a:rPr lang="en-US" dirty="0" smtClean="0">
                <a:solidFill>
                  <a:srgbClr val="3333CC"/>
                </a:solidFill>
              </a:rPr>
              <a:t>@(Load or D)  begin               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if (</a:t>
            </a:r>
            <a:r>
              <a:rPr lang="en-US" dirty="0" err="1">
                <a:solidFill>
                  <a:srgbClr val="3333CC"/>
                </a:solidFill>
              </a:rPr>
              <a:t>en</a:t>
            </a:r>
            <a:r>
              <a:rPr lang="en-US" dirty="0">
                <a:solidFill>
                  <a:srgbClr val="3333CC"/>
                </a:solidFill>
              </a:rPr>
              <a:t>) q = </a:t>
            </a:r>
            <a:r>
              <a:rPr lang="en-US" dirty="0" smtClean="0">
                <a:solidFill>
                  <a:srgbClr val="3333CC"/>
                </a:solidFill>
              </a:rPr>
              <a:t>D;    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end </a:t>
            </a:r>
          </a:p>
        </p:txBody>
      </p:sp>
      <p:sp>
        <p:nvSpPr>
          <p:cNvPr id="42" name="Rechteck 41"/>
          <p:cNvSpPr/>
          <p:nvPr/>
        </p:nvSpPr>
        <p:spPr>
          <a:xfrm>
            <a:off x="6553200" y="5265003"/>
            <a:ext cx="182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3333CC"/>
                </a:solidFill>
              </a:rPr>
              <a:t>w</a:t>
            </a:r>
            <a:r>
              <a:rPr lang="en-US" dirty="0" smtClean="0">
                <a:solidFill>
                  <a:srgbClr val="3333CC"/>
                </a:solidFill>
              </a:rPr>
              <a:t>ire q</a:t>
            </a:r>
            <a:r>
              <a:rPr lang="en-US" dirty="0">
                <a:solidFill>
                  <a:srgbClr val="3333CC"/>
                </a:solidFill>
              </a:rPr>
              <a:t>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wire </a:t>
            </a:r>
            <a:r>
              <a:rPr lang="en-US" dirty="0" smtClean="0">
                <a:solidFill>
                  <a:srgbClr val="3333CC"/>
                </a:solidFill>
              </a:rPr>
              <a:t>D, Load;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a</a:t>
            </a:r>
            <a:r>
              <a:rPr lang="en-US" dirty="0" smtClean="0">
                <a:solidFill>
                  <a:srgbClr val="3333CC"/>
                </a:solidFill>
              </a:rPr>
              <a:t>ssign q = Load ? D : q;  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553200" y="1371600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Richtig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5" name="Textfeld 44"/>
          <p:cNvSpPr txBox="1"/>
          <p:nvPr/>
        </p:nvSpPr>
        <p:spPr>
          <a:xfrm>
            <a:off x="6553200" y="4876800"/>
            <a:ext cx="1497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empfehlen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4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Einen Flip-Flop </a:t>
            </a:r>
            <a:r>
              <a:rPr lang="de-DE" dirty="0"/>
              <a:t>bilden wir aus zwei </a:t>
            </a:r>
            <a:r>
              <a:rPr lang="de-DE" dirty="0" err="1" smtClean="0"/>
              <a:t>Latches</a:t>
            </a:r>
            <a:endParaRPr lang="de-DE" dirty="0"/>
          </a:p>
          <a:p>
            <a:r>
              <a:rPr lang="de-DE" dirty="0"/>
              <a:t>Es soll dabei </a:t>
            </a:r>
            <a:r>
              <a:rPr lang="de-DE" dirty="0" smtClean="0"/>
              <a:t>vermieden </a:t>
            </a:r>
            <a:r>
              <a:rPr lang="de-DE" dirty="0"/>
              <a:t>werden, dass beide </a:t>
            </a:r>
            <a:r>
              <a:rPr lang="de-DE" dirty="0" err="1"/>
              <a:t>Latches</a:t>
            </a:r>
            <a:r>
              <a:rPr lang="de-DE" dirty="0"/>
              <a:t> gleichzeitig transparent </a:t>
            </a:r>
            <a:r>
              <a:rPr lang="de-DE" dirty="0" smtClean="0"/>
              <a:t>werden, vor allem wenn wich </a:t>
            </a:r>
            <a:r>
              <a:rPr lang="de-DE" dirty="0" err="1" smtClean="0"/>
              <a:t>Ck</a:t>
            </a:r>
            <a:r>
              <a:rPr lang="de-DE" dirty="0" smtClean="0"/>
              <a:t> von 1 auf 0 ändert (inaktive Flanke)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2667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2974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935577" y="2514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87188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90" name="Ellipse 89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Gleichschenkliges Dreieck 90"/>
          <p:cNvSpPr/>
          <p:nvPr/>
        </p:nvSpPr>
        <p:spPr bwMode="auto">
          <a:xfrm rot="5400000">
            <a:off x="7165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1887390" y="2590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2126323" y="2971800"/>
            <a:ext cx="1562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5690096" y="2923401"/>
            <a:ext cx="1459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65" name="Rechteck 64"/>
          <p:cNvSpPr/>
          <p:nvPr/>
        </p:nvSpPr>
        <p:spPr>
          <a:xfrm>
            <a:off x="6553200" y="1676400"/>
            <a:ext cx="2514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solidFill>
                  <a:srgbClr val="3333CC"/>
                </a:solidFill>
              </a:rPr>
              <a:t>reg</a:t>
            </a:r>
            <a:r>
              <a:rPr lang="en-US" dirty="0">
                <a:solidFill>
                  <a:srgbClr val="3333CC"/>
                </a:solidFill>
              </a:rPr>
              <a:t> q;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wire </a:t>
            </a:r>
            <a:r>
              <a:rPr lang="en-US" dirty="0" smtClean="0">
                <a:solidFill>
                  <a:srgbClr val="3333CC"/>
                </a:solidFill>
              </a:rPr>
              <a:t>D;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always </a:t>
            </a:r>
            <a:r>
              <a:rPr lang="en-US" dirty="0" smtClean="0">
                <a:solidFill>
                  <a:srgbClr val="3333CC"/>
                </a:solidFill>
              </a:rPr>
              <a:t>@(</a:t>
            </a:r>
            <a:r>
              <a:rPr lang="en-US" dirty="0" err="1" smtClean="0">
                <a:solidFill>
                  <a:srgbClr val="3333CC"/>
                </a:solidFill>
              </a:rPr>
              <a:t>posedge</a:t>
            </a:r>
            <a:r>
              <a:rPr lang="en-US" dirty="0" smtClean="0">
                <a:solidFill>
                  <a:srgbClr val="3333CC"/>
                </a:solidFill>
              </a:rPr>
              <a:t> </a:t>
            </a:r>
            <a:r>
              <a:rPr lang="en-US" dirty="0" err="1" smtClean="0">
                <a:solidFill>
                  <a:srgbClr val="3333CC"/>
                </a:solidFill>
              </a:rPr>
              <a:t>Ck</a:t>
            </a:r>
            <a:r>
              <a:rPr lang="en-US" dirty="0" smtClean="0">
                <a:solidFill>
                  <a:srgbClr val="3333CC"/>
                </a:solidFill>
              </a:rPr>
              <a:t>) begin               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</a:t>
            </a:r>
            <a:r>
              <a:rPr lang="en-US" dirty="0" smtClean="0">
                <a:solidFill>
                  <a:srgbClr val="3333CC"/>
                </a:solidFill>
              </a:rPr>
              <a:t>q &lt;= </a:t>
            </a:r>
            <a:r>
              <a:rPr lang="en-US" dirty="0">
                <a:solidFill>
                  <a:srgbClr val="3333CC"/>
                </a:solidFill>
              </a:rPr>
              <a:t>d;    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139749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Kapazitive </a:t>
            </a:r>
            <a:r>
              <a:rPr lang="de-DE" dirty="0"/>
              <a:t>Last </a:t>
            </a:r>
            <a:r>
              <a:rPr lang="de-DE" dirty="0" smtClean="0"/>
              <a:t>verlangsamt die </a:t>
            </a:r>
            <a:r>
              <a:rPr lang="de-DE" dirty="0"/>
              <a:t>CMOS </a:t>
            </a:r>
            <a:r>
              <a:rPr lang="de-DE" dirty="0" smtClean="0"/>
              <a:t>Schaltungen</a:t>
            </a:r>
          </a:p>
          <a:p>
            <a:r>
              <a:rPr lang="de-DE" dirty="0" smtClean="0"/>
              <a:t>Schlechte Idee – viele Flip-Flops teilen zwei Taktinvertern</a:t>
            </a:r>
          </a:p>
          <a:p>
            <a:r>
              <a:rPr lang="de-DE" dirty="0" smtClean="0"/>
              <a:t>Layout kleiner aber funktioniert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72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1524000" y="3276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1460309" y="3352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2475813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3276600" y="35814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3657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6576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5720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45720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5486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486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7010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7010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3048000" y="3581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grpSp>
        <p:nvGrpSpPr>
          <p:cNvPr id="14351" name="Gruppieren 14350"/>
          <p:cNvGrpSpPr/>
          <p:nvPr/>
        </p:nvGrpSpPr>
        <p:grpSpPr>
          <a:xfrm>
            <a:off x="1752600" y="4419600"/>
            <a:ext cx="6781800" cy="1800999"/>
            <a:chOff x="1752600" y="2161401"/>
            <a:chExt cx="6781800" cy="1800999"/>
          </a:xfrm>
        </p:grpSpPr>
        <p:sp>
          <p:nvSpPr>
            <p:cNvPr id="14341" name="Rechteck 14340"/>
            <p:cNvSpPr/>
            <p:nvPr/>
          </p:nvSpPr>
          <p:spPr bwMode="auto">
            <a:xfrm>
              <a:off x="30480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47244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64008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2" name="Rechteck 141"/>
            <p:cNvSpPr/>
            <p:nvPr/>
          </p:nvSpPr>
          <p:spPr bwMode="auto">
            <a:xfrm>
              <a:off x="80772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 bwMode="auto">
            <a:xfrm>
              <a:off x="20574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6" name="Gerade Verbindung 14335"/>
            <p:cNvCxnSpPr/>
            <p:nvPr/>
          </p:nvCxnSpPr>
          <p:spPr bwMode="auto">
            <a:xfrm flipV="1">
              <a:off x="28194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9" name="Gerade Verbindung 14338"/>
            <p:cNvCxnSpPr/>
            <p:nvPr/>
          </p:nvCxnSpPr>
          <p:spPr bwMode="auto">
            <a:xfrm>
              <a:off x="35052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 flipV="1">
              <a:off x="44958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121"/>
            <p:cNvCxnSpPr/>
            <p:nvPr/>
          </p:nvCxnSpPr>
          <p:spPr bwMode="auto">
            <a:xfrm>
              <a:off x="18288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122"/>
            <p:cNvCxnSpPr/>
            <p:nvPr/>
          </p:nvCxnSpPr>
          <p:spPr bwMode="auto">
            <a:xfrm>
              <a:off x="54102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 flipV="1">
              <a:off x="61722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68580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 flipV="1">
              <a:off x="78486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>
              <a:off x="51816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Textfeld 127"/>
            <p:cNvSpPr txBox="1"/>
            <p:nvPr/>
          </p:nvSpPr>
          <p:spPr>
            <a:xfrm>
              <a:off x="1981200" y="2847201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</a:t>
              </a:r>
              <a:endParaRPr lang="de-DE" dirty="0"/>
            </a:p>
          </p:txBody>
        </p:sp>
        <p:grpSp>
          <p:nvGrpSpPr>
            <p:cNvPr id="14340" name="Gruppieren 14339"/>
            <p:cNvGrpSpPr/>
            <p:nvPr/>
          </p:nvGrpSpPr>
          <p:grpSpPr>
            <a:xfrm flipV="1">
              <a:off x="1828800" y="2390001"/>
              <a:ext cx="6705600" cy="762000"/>
              <a:chOff x="1828800" y="2590800"/>
              <a:chExt cx="6705600" cy="762000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>
                <a:off x="20574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flipV="1">
                <a:off x="28194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Gerade Verbindung 130"/>
              <p:cNvCxnSpPr/>
              <p:nvPr/>
            </p:nvCxnSpPr>
            <p:spPr bwMode="auto">
              <a:xfrm>
                <a:off x="35052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2" name="Gerade Verbindung 131"/>
              <p:cNvCxnSpPr/>
              <p:nvPr/>
            </p:nvCxnSpPr>
            <p:spPr bwMode="auto">
              <a:xfrm flipH="1" flipV="1">
                <a:off x="44958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>
                <a:off x="18288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" name="Gerade Verbindung 133"/>
              <p:cNvCxnSpPr/>
              <p:nvPr/>
            </p:nvCxnSpPr>
            <p:spPr bwMode="auto">
              <a:xfrm>
                <a:off x="54102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61722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Gerade Verbindung 135"/>
              <p:cNvCxnSpPr/>
              <p:nvPr/>
            </p:nvCxnSpPr>
            <p:spPr bwMode="auto">
              <a:xfrm>
                <a:off x="68580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Gerade Verbindung 136"/>
              <p:cNvCxnSpPr/>
              <p:nvPr/>
            </p:nvCxnSpPr>
            <p:spPr bwMode="auto">
              <a:xfrm flipH="1" flipV="1">
                <a:off x="78486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8" name="Gerade Verbindung 137"/>
              <p:cNvCxnSpPr/>
              <p:nvPr/>
            </p:nvCxnSpPr>
            <p:spPr bwMode="auto">
              <a:xfrm>
                <a:off x="51816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9" name="Textfeld 138"/>
            <p:cNvSpPr txBox="1"/>
            <p:nvPr/>
          </p:nvSpPr>
          <p:spPr>
            <a:xfrm>
              <a:off x="1905000" y="216140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CkB</a:t>
              </a:r>
              <a:endParaRPr lang="de-DE" dirty="0"/>
            </a:p>
          </p:txBody>
        </p:sp>
        <p:sp>
          <p:nvSpPr>
            <p:cNvPr id="14342" name="Textfeld 14341"/>
            <p:cNvSpPr txBox="1"/>
            <p:nvPr/>
          </p:nvSpPr>
          <p:spPr>
            <a:xfrm>
              <a:off x="1752600" y="3685401"/>
              <a:ext cx="24978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Beide </a:t>
              </a:r>
              <a:r>
                <a:rPr lang="de-DE" dirty="0" err="1" smtClean="0"/>
                <a:t>Latches</a:t>
              </a:r>
              <a:r>
                <a:rPr lang="de-DE" dirty="0" smtClean="0"/>
                <a:t> im FF transparent?</a:t>
              </a:r>
              <a:endParaRPr lang="de-DE" dirty="0"/>
            </a:p>
          </p:txBody>
        </p:sp>
        <p:cxnSp>
          <p:nvCxnSpPr>
            <p:cNvPr id="14344" name="Gerade Verbindung mit Pfeil 14343"/>
            <p:cNvCxnSpPr/>
            <p:nvPr/>
          </p:nvCxnSpPr>
          <p:spPr bwMode="auto">
            <a:xfrm flipV="1">
              <a:off x="3200400" y="3380601"/>
              <a:ext cx="15240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6" name="Gerade Verbindung mit Pfeil 14345"/>
            <p:cNvCxnSpPr/>
            <p:nvPr/>
          </p:nvCxnSpPr>
          <p:spPr bwMode="auto">
            <a:xfrm flipV="1">
              <a:off x="3200400" y="3380601"/>
              <a:ext cx="32004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50" name="Gerade Verbindung mit Pfeil 14349"/>
            <p:cNvCxnSpPr/>
            <p:nvPr/>
          </p:nvCxnSpPr>
          <p:spPr bwMode="auto">
            <a:xfrm flipV="1">
              <a:off x="3200400" y="3380601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>
            <a:off x="457200" y="3276600"/>
            <a:ext cx="1138621" cy="6096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307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73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895600"/>
            <a:ext cx="569309" cy="3048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3962400" y="2743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V="1">
            <a:off x="2057400" y="4648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1242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18288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905000" y="4419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4648200" y="2895600"/>
            <a:ext cx="569309" cy="3048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uppieren 74"/>
          <p:cNvGrpSpPr/>
          <p:nvPr/>
        </p:nvGrpSpPr>
        <p:grpSpPr>
          <a:xfrm>
            <a:off x="5562600" y="2895600"/>
            <a:ext cx="569309" cy="304800"/>
            <a:chOff x="990600" y="4648200"/>
            <a:chExt cx="1981200" cy="1060704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Ellipse 7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8" name="Gleichschenkliges Dreieck 7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Gerade Verbindung 7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7086600" y="2895600"/>
            <a:ext cx="569309" cy="304800"/>
            <a:chOff x="990600" y="4648200"/>
            <a:chExt cx="1981200" cy="1060704"/>
          </a:xfrm>
        </p:grpSpPr>
        <p:cxnSp>
          <p:nvCxnSpPr>
            <p:cNvPr id="81" name="Gerade Verbindung 8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Gleichschenkliges Dreieck 8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>
            <a:off x="64770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8768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64770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82296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4876800" y="4648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1242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254146" y="41910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Besser!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004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Takt-Invertern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74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819241" y="4419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CkBInt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828800" y="4648200"/>
            <a:ext cx="6400800" cy="762000"/>
            <a:chOff x="1828800" y="4648200"/>
            <a:chExt cx="64008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132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feld 17"/>
          <p:cNvSpPr txBox="1"/>
          <p:nvPr/>
        </p:nvSpPr>
        <p:spPr>
          <a:xfrm>
            <a:off x="2053772" y="41910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Noch Besser!</a:t>
            </a:r>
            <a:endParaRPr lang="de-DE" dirty="0"/>
          </a:p>
        </p:txBody>
      </p:sp>
      <p:grpSp>
        <p:nvGrpSpPr>
          <p:cNvPr id="93" name="Gruppieren 92"/>
          <p:cNvGrpSpPr/>
          <p:nvPr/>
        </p:nvGrpSpPr>
        <p:grpSpPr>
          <a:xfrm>
            <a:off x="3733800" y="2971800"/>
            <a:ext cx="284655" cy="152400"/>
            <a:chOff x="990600" y="4648200"/>
            <a:chExt cx="1981200" cy="1060704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Gleichschenkliges Dreieck 9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uppieren 101"/>
          <p:cNvGrpSpPr/>
          <p:nvPr/>
        </p:nvGrpSpPr>
        <p:grpSpPr>
          <a:xfrm>
            <a:off x="4038600" y="2971800"/>
            <a:ext cx="284655" cy="152400"/>
            <a:chOff x="990600" y="4648200"/>
            <a:chExt cx="1981200" cy="1060704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Ellipse 10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Gleichschenkliges Dreieck 11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4" name="Gerade Verbindung 11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4648200" y="2971800"/>
            <a:ext cx="284655" cy="152400"/>
            <a:chOff x="990600" y="4648200"/>
            <a:chExt cx="1981200" cy="1060704"/>
          </a:xfrm>
        </p:grpSpPr>
        <p:cxnSp>
          <p:nvCxnSpPr>
            <p:cNvPr id="118" name="Gerade Verbindung 11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Ellipse 11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Gleichschenkliges Dreieck 13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2" name="Gerade Verbindung 13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4953000" y="2971800"/>
            <a:ext cx="284655" cy="152400"/>
            <a:chOff x="990600" y="4648200"/>
            <a:chExt cx="1981200" cy="1060704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Ellipse 13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Gleichschenkliges Dreieck 13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0" name="Gerade Verbindung 13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1" name="Gerade Verbindung 140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5562600" y="2971800"/>
            <a:ext cx="284655" cy="152400"/>
            <a:chOff x="990600" y="4648200"/>
            <a:chExt cx="1981200" cy="1060704"/>
          </a:xfrm>
        </p:grpSpPr>
        <p:cxnSp>
          <p:nvCxnSpPr>
            <p:cNvPr id="143" name="Gerade Verbindung 142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Ellipse 143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Gleichschenkliges Dreieck 144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6" name="Gerade Verbindung 145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7" name="Gruppieren 146"/>
          <p:cNvGrpSpPr/>
          <p:nvPr/>
        </p:nvGrpSpPr>
        <p:grpSpPr>
          <a:xfrm>
            <a:off x="5867400" y="2971800"/>
            <a:ext cx="284655" cy="152400"/>
            <a:chOff x="990600" y="4648200"/>
            <a:chExt cx="1981200" cy="1060704"/>
          </a:xfrm>
        </p:grpSpPr>
        <p:cxnSp>
          <p:nvCxnSpPr>
            <p:cNvPr id="148" name="Gerade Verbindung 14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" name="Ellipse 14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Gleichschenkliges Dreieck 14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086600" y="2971800"/>
            <a:ext cx="284655" cy="152400"/>
            <a:chOff x="990600" y="4648200"/>
            <a:chExt cx="1981200" cy="1060704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Ellipse 15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6" name="Gleichschenkliges Dreieck 15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8" name="Gruppieren 157"/>
          <p:cNvGrpSpPr/>
          <p:nvPr/>
        </p:nvGrpSpPr>
        <p:grpSpPr>
          <a:xfrm>
            <a:off x="7391400" y="2971800"/>
            <a:ext cx="284655" cy="152400"/>
            <a:chOff x="990600" y="4648200"/>
            <a:chExt cx="1981200" cy="1060704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Ellipse 159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1" name="Gleichschenkliges Dreieck 16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16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 flipV="1">
            <a:off x="1828800" y="5562600"/>
            <a:ext cx="6400800" cy="762000"/>
            <a:chOff x="1828800" y="4648200"/>
            <a:chExt cx="6400800" cy="762000"/>
          </a:xfrm>
        </p:grpSpPr>
        <p:cxnSp>
          <p:nvCxnSpPr>
            <p:cNvPr id="164" name="Gerade Verbindung 163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169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3" name="Textfeld 172"/>
          <p:cNvSpPr txBox="1"/>
          <p:nvPr/>
        </p:nvSpPr>
        <p:spPr>
          <a:xfrm>
            <a:off x="1905000" y="60198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072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 dem Einschalten der Spannungsversorgung befindet sich ein </a:t>
            </a:r>
            <a:r>
              <a:rPr lang="de-DE" dirty="0" smtClean="0"/>
              <a:t>Flip-Flop, </a:t>
            </a:r>
            <a:r>
              <a:rPr lang="de-DE" dirty="0"/>
              <a:t>genauso wie eine RAM Zelle, in einem unbekannten logischen Zustand</a:t>
            </a:r>
            <a:r>
              <a:rPr lang="de-DE" dirty="0" smtClean="0"/>
              <a:t>.</a:t>
            </a:r>
          </a:p>
          <a:p>
            <a:r>
              <a:rPr lang="de-DE" dirty="0"/>
              <a:t>Wir </a:t>
            </a:r>
            <a:r>
              <a:rPr lang="de-DE" dirty="0" smtClean="0"/>
              <a:t>können </a:t>
            </a:r>
            <a:r>
              <a:rPr lang="de-DE" dirty="0"/>
              <a:t>uns </a:t>
            </a:r>
            <a:r>
              <a:rPr lang="de-DE" dirty="0" smtClean="0"/>
              <a:t>vorstellen, </a:t>
            </a:r>
            <a:r>
              <a:rPr lang="de-DE" dirty="0"/>
              <a:t>dass </a:t>
            </a:r>
            <a:r>
              <a:rPr lang="de-DE" dirty="0" smtClean="0"/>
              <a:t>sich </a:t>
            </a:r>
            <a:r>
              <a:rPr lang="de-DE" dirty="0"/>
              <a:t>zuerst </a:t>
            </a:r>
            <a:r>
              <a:rPr lang="de-DE" dirty="0" smtClean="0"/>
              <a:t>alle Flip-Flops in </a:t>
            </a:r>
            <a:r>
              <a:rPr lang="de-DE" dirty="0"/>
              <a:t>den astabilen Zustand </a:t>
            </a:r>
            <a:r>
              <a:rPr lang="de-DE" dirty="0" smtClean="0"/>
              <a:t>befinden </a:t>
            </a:r>
            <a:r>
              <a:rPr lang="de-DE" dirty="0"/>
              <a:t>und dann </a:t>
            </a:r>
            <a:r>
              <a:rPr lang="de-DE" dirty="0" smtClean="0"/>
              <a:t>in logisch </a:t>
            </a:r>
            <a:r>
              <a:rPr lang="de-DE" dirty="0"/>
              <a:t>E</a:t>
            </a:r>
            <a:r>
              <a:rPr lang="de-DE" dirty="0" smtClean="0"/>
              <a:t>ins </a:t>
            </a:r>
            <a:r>
              <a:rPr lang="de-DE" dirty="0"/>
              <a:t>oder </a:t>
            </a:r>
            <a:r>
              <a:rPr lang="de-DE" dirty="0" smtClean="0"/>
              <a:t>Null Zustand </a:t>
            </a:r>
            <a:r>
              <a:rPr lang="de-DE" dirty="0"/>
              <a:t>kommen</a:t>
            </a:r>
            <a:r>
              <a:rPr lang="de-DE" dirty="0" smtClean="0"/>
              <a:t>.</a:t>
            </a:r>
          </a:p>
          <a:p>
            <a:r>
              <a:rPr lang="de-DE" dirty="0"/>
              <a:t>Um einen unbekannten Anfangszustand zu vermeiden, werden die </a:t>
            </a:r>
            <a:r>
              <a:rPr lang="de-DE" dirty="0" smtClean="0"/>
              <a:t>Flip-Flops </a:t>
            </a:r>
            <a:r>
              <a:rPr lang="de-DE" dirty="0"/>
              <a:t>oft </a:t>
            </a:r>
            <a:r>
              <a:rPr lang="de-DE" dirty="0" smtClean="0"/>
              <a:t>so erweitert, </a:t>
            </a:r>
            <a:r>
              <a:rPr lang="de-DE" dirty="0"/>
              <a:t>dass sie ein asynchrones </a:t>
            </a:r>
            <a:r>
              <a:rPr lang="de-DE" dirty="0" err="1"/>
              <a:t>Reset</a:t>
            </a:r>
            <a:r>
              <a:rPr lang="de-DE" dirty="0"/>
              <a:t> Signal haben.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75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90" name="Bogen 89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1" name="Bogen 90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>
              <a:endCxn id="90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Ellipse 112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5" name="Bogen 114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Bogen 115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7" name="Bogen 116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8" name="Gerade Verbindung 117"/>
            <p:cNvCxnSpPr>
              <a:endCxn id="115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" name="Ellipse 11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22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</a:t>
            </a:r>
            <a:r>
              <a:rPr lang="de-DE" dirty="0" smtClean="0"/>
              <a:t>einen </a:t>
            </a:r>
            <a:r>
              <a:rPr lang="de-DE" dirty="0"/>
              <a:t>solch </a:t>
            </a:r>
            <a:r>
              <a:rPr lang="de-DE" dirty="0" smtClean="0"/>
              <a:t>erweiterten FF </a:t>
            </a:r>
            <a:r>
              <a:rPr lang="de-DE" dirty="0"/>
              <a:t>im </a:t>
            </a:r>
            <a:r>
              <a:rPr lang="de-DE" dirty="0" err="1" smtClean="0"/>
              <a:t>Ck</a:t>
            </a:r>
            <a:r>
              <a:rPr lang="de-DE" dirty="0" smtClean="0"/>
              <a:t>=1 Zustand</a:t>
            </a:r>
          </a:p>
          <a:p>
            <a:r>
              <a:rPr lang="de-DE" dirty="0" smtClean="0"/>
              <a:t>In dem fall ist das erste </a:t>
            </a:r>
            <a:r>
              <a:rPr lang="de-DE" dirty="0" err="1" smtClean="0"/>
              <a:t>Latch</a:t>
            </a:r>
            <a:r>
              <a:rPr lang="de-DE" dirty="0" smtClean="0"/>
              <a:t> im Speichermodus, das zweite transparent</a:t>
            </a:r>
          </a:p>
          <a:p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(aktiv </a:t>
            </a:r>
            <a:r>
              <a:rPr lang="de-DE" dirty="0" smtClean="0"/>
              <a:t>high) </a:t>
            </a:r>
            <a:r>
              <a:rPr lang="de-DE" dirty="0"/>
              <a:t>erzwingt logische Null am </a:t>
            </a:r>
            <a:r>
              <a:rPr lang="de-DE" dirty="0" smtClean="0"/>
              <a:t>Ausgang (1. </a:t>
            </a:r>
            <a:r>
              <a:rPr lang="de-DE" dirty="0" err="1" smtClean="0"/>
              <a:t>Latch</a:t>
            </a:r>
            <a:r>
              <a:rPr lang="de-DE" dirty="0" smtClean="0"/>
              <a:t>), sie wird </a:t>
            </a:r>
            <a:r>
              <a:rPr lang="de-DE" dirty="0"/>
              <a:t>r</a:t>
            </a:r>
            <a:r>
              <a:rPr lang="de-DE" dirty="0" smtClean="0"/>
              <a:t>ückgekoppelt. Auf </a:t>
            </a:r>
            <a:r>
              <a:rPr lang="de-DE" dirty="0"/>
              <a:t>diese Weise bleibt Null gespeichert auch wenn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wieder </a:t>
            </a:r>
            <a:r>
              <a:rPr lang="de-DE" dirty="0" smtClean="0"/>
              <a:t>inaktiv (null) </a:t>
            </a:r>
            <a:r>
              <a:rPr lang="de-DE" dirty="0"/>
              <a:t>wird. 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76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913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einen solch erweiterten FF im </a:t>
            </a:r>
            <a:r>
              <a:rPr lang="de-DE" dirty="0" err="1"/>
              <a:t>Ck</a:t>
            </a:r>
            <a:r>
              <a:rPr lang="de-DE" dirty="0"/>
              <a:t>=0 Zustand</a:t>
            </a:r>
          </a:p>
          <a:p>
            <a:r>
              <a:rPr lang="de-DE" dirty="0"/>
              <a:t>In dem fall ist das </a:t>
            </a:r>
            <a:r>
              <a:rPr lang="de-DE" dirty="0" smtClean="0"/>
              <a:t>zweite </a:t>
            </a:r>
            <a:r>
              <a:rPr lang="de-DE" dirty="0" err="1" smtClean="0"/>
              <a:t>Latch</a:t>
            </a:r>
            <a:r>
              <a:rPr lang="de-DE" dirty="0" smtClean="0"/>
              <a:t> </a:t>
            </a:r>
            <a:r>
              <a:rPr lang="de-DE" dirty="0"/>
              <a:t>im Speichermodus, </a:t>
            </a:r>
            <a:r>
              <a:rPr lang="de-DE" dirty="0" smtClean="0"/>
              <a:t>das erste transparent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6"/>
          </p:cNvCxnSpPr>
          <p:nvPr/>
        </p:nvCxnSpPr>
        <p:spPr bwMode="auto">
          <a:xfrm>
            <a:off x="2438400" y="556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55595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3886200" y="3048000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03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Im </a:t>
            </a:r>
            <a:r>
              <a:rPr lang="de-DE" dirty="0" smtClean="0"/>
              <a:t>Flip-Flop </a:t>
            </a:r>
            <a:r>
              <a:rPr lang="de-DE" dirty="0"/>
              <a:t>ist </a:t>
            </a:r>
            <a:r>
              <a:rPr lang="de-DE" dirty="0" smtClean="0"/>
              <a:t>immer </a:t>
            </a:r>
            <a:r>
              <a:rPr lang="de-DE" dirty="0"/>
              <a:t>wenigstens ein </a:t>
            </a:r>
            <a:r>
              <a:rPr lang="de-DE" dirty="0" err="1"/>
              <a:t>Latch</a:t>
            </a:r>
            <a:r>
              <a:rPr lang="de-DE" dirty="0"/>
              <a:t> im </a:t>
            </a:r>
            <a:r>
              <a:rPr lang="de-DE" dirty="0" smtClean="0"/>
              <a:t>Speicherzustand, </a:t>
            </a:r>
            <a:r>
              <a:rPr lang="de-DE" dirty="0"/>
              <a:t>so dass ein </a:t>
            </a:r>
            <a:r>
              <a:rPr lang="de-DE" dirty="0" err="1"/>
              <a:t>Reset</a:t>
            </a:r>
            <a:r>
              <a:rPr lang="de-DE" dirty="0"/>
              <a:t> immer möglich ist wenn beide </a:t>
            </a:r>
            <a:r>
              <a:rPr lang="de-DE" dirty="0" err="1"/>
              <a:t>Latches</a:t>
            </a:r>
            <a:r>
              <a:rPr lang="de-DE" dirty="0"/>
              <a:t> die </a:t>
            </a:r>
            <a:r>
              <a:rPr lang="de-DE" dirty="0" err="1"/>
              <a:t>Reset</a:t>
            </a:r>
            <a:r>
              <a:rPr lang="de-DE" dirty="0"/>
              <a:t> Logik enthalten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Asynchrones </a:t>
            </a:r>
            <a:r>
              <a:rPr lang="de-DE" dirty="0" err="1"/>
              <a:t>Reset</a:t>
            </a:r>
            <a:r>
              <a:rPr lang="de-DE" dirty="0"/>
              <a:t> ist </a:t>
            </a:r>
            <a:r>
              <a:rPr lang="de-DE" i="1" dirty="0"/>
              <a:t>stärker</a:t>
            </a:r>
            <a:r>
              <a:rPr lang="de-DE" dirty="0"/>
              <a:t> als </a:t>
            </a:r>
            <a:r>
              <a:rPr lang="de-DE" dirty="0" smtClean="0"/>
              <a:t>der Takteingang</a:t>
            </a:r>
            <a:r>
              <a:rPr lang="de-DE" dirty="0"/>
              <a:t>. Sobald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wird, wird der </a:t>
            </a:r>
            <a:r>
              <a:rPr lang="de-DE" dirty="0" smtClean="0"/>
              <a:t>Flip-Flop </a:t>
            </a:r>
            <a:r>
              <a:rPr lang="de-DE" dirty="0"/>
              <a:t>Ausgang null, </a:t>
            </a:r>
            <a:r>
              <a:rPr lang="de-DE" dirty="0" smtClean="0"/>
              <a:t>unabhängig von </a:t>
            </a:r>
            <a:r>
              <a:rPr lang="de-DE" dirty="0"/>
              <a:t>D und </a:t>
            </a:r>
            <a:r>
              <a:rPr lang="de-DE" dirty="0" err="1"/>
              <a:t>Ck</a:t>
            </a:r>
            <a:r>
              <a:rPr lang="de-DE" dirty="0"/>
              <a:t> </a:t>
            </a:r>
            <a:r>
              <a:rPr lang="de-DE" dirty="0" smtClean="0"/>
              <a:t>Eingängen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78</a:t>
            </a:fld>
            <a:endParaRPr lang="de-DE" altLang="de-DE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Ellipse 103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Gleichschenkliges Dreieck 105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Gleichschenkliges Dreieck 119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1" name="Gerade Verbindung mit Pfeil 120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Ellipse 127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bgerundetes Rechteck 129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Textfeld 130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32" name="Gerade Verbindung 131"/>
          <p:cNvCxnSpPr>
            <a:endCxn id="106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Ellipse 137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Gleichschenkliges Dreieck 14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Gleichschenkliges Dreieck 143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51" name="Gerade Verbindung 150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bgerundetes Rechteck 151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endCxn id="143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feld 16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64" name="Ellipse 163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feld 166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168" name="Gruppieren 167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169" name="Bogen 168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0" name="Bogen 169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1" name="Bogen 170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2" name="Gerade Verbindung 171"/>
            <p:cNvCxnSpPr>
              <a:endCxn id="169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Ellipse 173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5" name="Gruppieren 174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76" name="Bogen 175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7" name="Bogen 176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8" name="Bogen 177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>
              <a:endCxn id="176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Ellipse 180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101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79</a:t>
            </a:fld>
            <a:endParaRPr lang="de-DE" altLang="de-DE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Ellipse 103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Gleichschenkliges Dreieck 105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Gleichschenkliges Dreieck 119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1" name="Gerade Verbindung mit Pfeil 120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Ellipse 127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bgerundetes Rechteck 129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Textfeld 130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32" name="Gerade Verbindung 131"/>
          <p:cNvCxnSpPr>
            <a:endCxn id="106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Ellipse 137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Gleichschenkliges Dreieck 14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Gleichschenkliges Dreieck 143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51" name="Gerade Verbindung 150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bgerundetes Rechteck 151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endCxn id="143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feld 16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64" name="Ellipse 163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feld 166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168" name="Gruppieren 167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169" name="Bogen 168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0" name="Bogen 169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1" name="Bogen 170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2" name="Gerade Verbindung 171"/>
            <p:cNvCxnSpPr>
              <a:endCxn id="169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Ellipse 173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5" name="Gruppieren 174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76" name="Bogen 175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7" name="Bogen 176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8" name="Bogen 177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>
              <a:endCxn id="176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Ellipse 180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3" name="Rechteck 72"/>
          <p:cNvSpPr/>
          <p:nvPr/>
        </p:nvSpPr>
        <p:spPr>
          <a:xfrm>
            <a:off x="3200400" y="1371600"/>
            <a:ext cx="403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solidFill>
                  <a:srgbClr val="3333CC"/>
                </a:solidFill>
              </a:rPr>
              <a:t>reg</a:t>
            </a:r>
            <a:r>
              <a:rPr lang="en-US" dirty="0">
                <a:solidFill>
                  <a:srgbClr val="3333CC"/>
                </a:solidFill>
              </a:rPr>
              <a:t> q;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wire </a:t>
            </a:r>
            <a:r>
              <a:rPr lang="en-US" dirty="0" smtClean="0">
                <a:solidFill>
                  <a:srgbClr val="3333CC"/>
                </a:solidFill>
              </a:rPr>
              <a:t>D, Reset;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always </a:t>
            </a:r>
            <a:r>
              <a:rPr lang="en-US" dirty="0" smtClean="0">
                <a:solidFill>
                  <a:srgbClr val="3333CC"/>
                </a:solidFill>
              </a:rPr>
              <a:t>@(</a:t>
            </a:r>
            <a:r>
              <a:rPr lang="en-US" dirty="0" err="1" smtClean="0">
                <a:solidFill>
                  <a:srgbClr val="3333CC"/>
                </a:solidFill>
              </a:rPr>
              <a:t>posedge</a:t>
            </a:r>
            <a:r>
              <a:rPr lang="en-US" dirty="0" smtClean="0">
                <a:solidFill>
                  <a:srgbClr val="3333CC"/>
                </a:solidFill>
              </a:rPr>
              <a:t> </a:t>
            </a:r>
            <a:r>
              <a:rPr lang="en-US" dirty="0" err="1" smtClean="0">
                <a:solidFill>
                  <a:srgbClr val="3333CC"/>
                </a:solidFill>
              </a:rPr>
              <a:t>Ck</a:t>
            </a:r>
            <a:r>
              <a:rPr lang="en-US" dirty="0" smtClean="0">
                <a:solidFill>
                  <a:srgbClr val="3333CC"/>
                </a:solidFill>
              </a:rPr>
              <a:t> or </a:t>
            </a:r>
            <a:r>
              <a:rPr lang="en-US" dirty="0" err="1" smtClean="0">
                <a:solidFill>
                  <a:srgbClr val="3333CC"/>
                </a:solidFill>
              </a:rPr>
              <a:t>posedge</a:t>
            </a:r>
            <a:r>
              <a:rPr lang="en-US" dirty="0" smtClean="0">
                <a:solidFill>
                  <a:srgbClr val="3333CC"/>
                </a:solidFill>
              </a:rPr>
              <a:t> Reset) begin</a:t>
            </a:r>
          </a:p>
          <a:p>
            <a:pPr lvl="1" algn="l"/>
            <a:r>
              <a:rPr lang="en-US" dirty="0">
                <a:solidFill>
                  <a:srgbClr val="3333CC"/>
                </a:solidFill>
              </a:rPr>
              <a:t>i</a:t>
            </a:r>
            <a:r>
              <a:rPr lang="en-US" dirty="0" smtClean="0">
                <a:solidFill>
                  <a:srgbClr val="3333CC"/>
                </a:solidFill>
              </a:rPr>
              <a:t>f(Reset) q &lt;= 0;               </a:t>
            </a:r>
            <a:endParaRPr lang="en-US" dirty="0">
              <a:solidFill>
                <a:srgbClr val="3333CC"/>
              </a:solidFill>
            </a:endParaRPr>
          </a:p>
          <a:p>
            <a:pPr lvl="1" algn="l"/>
            <a:r>
              <a:rPr lang="en-US" dirty="0" smtClean="0">
                <a:solidFill>
                  <a:srgbClr val="3333CC"/>
                </a:solidFill>
              </a:rPr>
              <a:t>else q &lt;= </a:t>
            </a:r>
            <a:r>
              <a:rPr lang="en-US" dirty="0">
                <a:solidFill>
                  <a:srgbClr val="3333CC"/>
                </a:solidFill>
              </a:rPr>
              <a:t>d;    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e</a:t>
            </a:r>
            <a:r>
              <a:rPr lang="en-US" dirty="0" smtClean="0">
                <a:solidFill>
                  <a:srgbClr val="3333CC"/>
                </a:solidFill>
              </a:rPr>
              <a:t>nd//always 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30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</a:t>
            </a:r>
            <a:r>
              <a:rPr lang="de-DE" dirty="0" smtClean="0"/>
              <a:t>nvertierten </a:t>
            </a:r>
            <a:r>
              <a:rPr lang="de-DE" dirty="0"/>
              <a:t>Eingängen </a:t>
            </a:r>
            <a:r>
              <a:rPr lang="de-DE" dirty="0" smtClean="0"/>
              <a:t>realisiert werden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=&gt; NAND</a:t>
            </a:r>
            <a:r>
              <a:rPr lang="de-DE" dirty="0">
                <a:solidFill>
                  <a:srgbClr val="FF0000"/>
                </a:solidFill>
              </a:rPr>
              <a:t>, NOR, EXNOR und Inverter </a:t>
            </a:r>
            <a:r>
              <a:rPr lang="de-DE" dirty="0" smtClean="0">
                <a:solidFill>
                  <a:srgbClr val="FF0000"/>
                </a:solidFill>
              </a:rPr>
              <a:t>sind ausreichend </a:t>
            </a:r>
            <a:r>
              <a:rPr lang="de-DE" dirty="0">
                <a:solidFill>
                  <a:srgbClr val="FF0000"/>
                </a:solidFill>
              </a:rPr>
              <a:t>um alle Funktionen </a:t>
            </a:r>
            <a:r>
              <a:rPr lang="de-DE" dirty="0" smtClean="0">
                <a:solidFill>
                  <a:srgbClr val="FF0000"/>
                </a:solidFill>
              </a:rPr>
              <a:t>von 2 </a:t>
            </a:r>
            <a:r>
              <a:rPr lang="de-DE" dirty="0">
                <a:solidFill>
                  <a:srgbClr val="FF0000"/>
                </a:solidFill>
              </a:rPr>
              <a:t>Variablen </a:t>
            </a:r>
            <a:r>
              <a:rPr lang="de-DE" dirty="0" smtClean="0">
                <a:solidFill>
                  <a:srgbClr val="FF0000"/>
                </a:solidFill>
              </a:rPr>
              <a:t>darzustellen…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709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4166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5334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304800" y="2438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3048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228600" y="2514600"/>
            <a:ext cx="2286000" cy="914400"/>
            <a:chOff x="228600" y="2514600"/>
            <a:chExt cx="2286000" cy="914400"/>
          </a:xfrm>
        </p:grpSpPr>
        <p:cxnSp>
          <p:nvCxnSpPr>
            <p:cNvPr id="8" name="Gerade Verbindung 7"/>
            <p:cNvCxnSpPr/>
            <p:nvPr/>
          </p:nvCxnSpPr>
          <p:spPr bwMode="auto">
            <a:xfrm>
              <a:off x="1066800" y="25146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1066800" y="2514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Bogen 9"/>
            <p:cNvSpPr/>
            <p:nvPr/>
          </p:nvSpPr>
          <p:spPr bwMode="auto">
            <a:xfrm flipV="1">
              <a:off x="1371600" y="25146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" name="Gerade Verbindung 10"/>
            <p:cNvCxnSpPr/>
            <p:nvPr/>
          </p:nvCxnSpPr>
          <p:spPr bwMode="auto">
            <a:xfrm>
              <a:off x="228600" y="3200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Ellipse 11"/>
            <p:cNvSpPr/>
            <p:nvPr/>
          </p:nvSpPr>
          <p:spPr bwMode="auto">
            <a:xfrm>
              <a:off x="762000" y="3048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228600" y="27432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>
              <a:off x="1066800" y="3429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Ellipse 17"/>
            <p:cNvSpPr/>
            <p:nvPr/>
          </p:nvSpPr>
          <p:spPr bwMode="auto">
            <a:xfrm>
              <a:off x="2209800" y="2819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7" name="Textfeld 26"/>
          <p:cNvSpPr txBox="1"/>
          <p:nvPr/>
        </p:nvSpPr>
        <p:spPr>
          <a:xfrm>
            <a:off x="3124200" y="2438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31242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3048000" y="2514600"/>
            <a:ext cx="2286000" cy="914400"/>
            <a:chOff x="3048000" y="2514600"/>
            <a:chExt cx="2286000" cy="914400"/>
          </a:xfrm>
        </p:grpSpPr>
        <p:cxnSp>
          <p:nvCxnSpPr>
            <p:cNvPr id="20" name="Gerade Verbindung 19"/>
            <p:cNvCxnSpPr/>
            <p:nvPr/>
          </p:nvCxnSpPr>
          <p:spPr bwMode="auto">
            <a:xfrm>
              <a:off x="3352800" y="3200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3886200" y="25146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Gerade Verbindung 21"/>
            <p:cNvCxnSpPr/>
            <p:nvPr/>
          </p:nvCxnSpPr>
          <p:spPr bwMode="auto">
            <a:xfrm>
              <a:off x="3886200" y="2514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Bogen 22"/>
            <p:cNvSpPr/>
            <p:nvPr/>
          </p:nvSpPr>
          <p:spPr bwMode="auto">
            <a:xfrm flipV="1">
              <a:off x="4191000" y="25146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" name="Gerade Verbindung 23"/>
            <p:cNvCxnSpPr/>
            <p:nvPr/>
          </p:nvCxnSpPr>
          <p:spPr bwMode="auto">
            <a:xfrm>
              <a:off x="3048000" y="3200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Ellipse 24"/>
            <p:cNvSpPr/>
            <p:nvPr/>
          </p:nvSpPr>
          <p:spPr bwMode="auto">
            <a:xfrm>
              <a:off x="3581400" y="2590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6" name="Gerade Verbindung 25"/>
            <p:cNvCxnSpPr/>
            <p:nvPr/>
          </p:nvCxnSpPr>
          <p:spPr bwMode="auto">
            <a:xfrm>
              <a:off x="3048000" y="2743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Gerade Verbindung 28"/>
            <p:cNvCxnSpPr/>
            <p:nvPr/>
          </p:nvCxnSpPr>
          <p:spPr bwMode="auto">
            <a:xfrm>
              <a:off x="3886200" y="3429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Ellipse 29"/>
            <p:cNvSpPr/>
            <p:nvPr/>
          </p:nvSpPr>
          <p:spPr bwMode="auto">
            <a:xfrm>
              <a:off x="5029200" y="2819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7" name="Gruppieren 86"/>
          <p:cNvGrpSpPr/>
          <p:nvPr/>
        </p:nvGrpSpPr>
        <p:grpSpPr>
          <a:xfrm>
            <a:off x="6705600" y="4800600"/>
            <a:ext cx="571500" cy="228600"/>
            <a:chOff x="3048000" y="2514600"/>
            <a:chExt cx="2286000" cy="914400"/>
          </a:xfrm>
        </p:grpSpPr>
        <p:cxnSp>
          <p:nvCxnSpPr>
            <p:cNvPr id="88" name="Gerade Verbindung 19"/>
            <p:cNvCxnSpPr/>
            <p:nvPr/>
          </p:nvCxnSpPr>
          <p:spPr bwMode="auto">
            <a:xfrm>
              <a:off x="3352800" y="3200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20"/>
            <p:cNvCxnSpPr/>
            <p:nvPr/>
          </p:nvCxnSpPr>
          <p:spPr bwMode="auto">
            <a:xfrm>
              <a:off x="3886200" y="25146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21"/>
            <p:cNvCxnSpPr/>
            <p:nvPr/>
          </p:nvCxnSpPr>
          <p:spPr bwMode="auto">
            <a:xfrm>
              <a:off x="3886200" y="2514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Bogen 90"/>
            <p:cNvSpPr/>
            <p:nvPr/>
          </p:nvSpPr>
          <p:spPr bwMode="auto">
            <a:xfrm flipV="1">
              <a:off x="4191000" y="25146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2" name="Gerade Verbindung 23"/>
            <p:cNvCxnSpPr/>
            <p:nvPr/>
          </p:nvCxnSpPr>
          <p:spPr bwMode="auto">
            <a:xfrm>
              <a:off x="3048000" y="3200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Ellipse 92"/>
            <p:cNvSpPr/>
            <p:nvPr/>
          </p:nvSpPr>
          <p:spPr bwMode="auto">
            <a:xfrm>
              <a:off x="3581400" y="2590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4" name="Gerade Verbindung 25"/>
            <p:cNvCxnSpPr/>
            <p:nvPr/>
          </p:nvCxnSpPr>
          <p:spPr bwMode="auto">
            <a:xfrm>
              <a:off x="3048000" y="2743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28"/>
            <p:cNvCxnSpPr/>
            <p:nvPr/>
          </p:nvCxnSpPr>
          <p:spPr bwMode="auto">
            <a:xfrm>
              <a:off x="3886200" y="3429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5029200" y="2819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97" name="Wolke 96"/>
          <p:cNvSpPr/>
          <p:nvPr/>
        </p:nvSpPr>
        <p:spPr bwMode="auto">
          <a:xfrm>
            <a:off x="75438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Wolke 97"/>
          <p:cNvSpPr/>
          <p:nvPr/>
        </p:nvSpPr>
        <p:spPr bwMode="auto">
          <a:xfrm>
            <a:off x="75438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Wolke 98"/>
          <p:cNvSpPr/>
          <p:nvPr/>
        </p:nvSpPr>
        <p:spPr bwMode="auto">
          <a:xfrm>
            <a:off x="75438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Wolke 99"/>
          <p:cNvSpPr/>
          <p:nvPr/>
        </p:nvSpPr>
        <p:spPr bwMode="auto">
          <a:xfrm>
            <a:off x="75438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Wolke 100"/>
          <p:cNvSpPr/>
          <p:nvPr/>
        </p:nvSpPr>
        <p:spPr bwMode="auto">
          <a:xfrm>
            <a:off x="75438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Wolke 101"/>
          <p:cNvSpPr/>
          <p:nvPr/>
        </p:nvSpPr>
        <p:spPr bwMode="auto">
          <a:xfrm>
            <a:off x="75438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Wolke 102"/>
          <p:cNvSpPr/>
          <p:nvPr/>
        </p:nvSpPr>
        <p:spPr bwMode="auto">
          <a:xfrm>
            <a:off x="75438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Wolke 103"/>
          <p:cNvSpPr/>
          <p:nvPr/>
        </p:nvSpPr>
        <p:spPr bwMode="auto">
          <a:xfrm>
            <a:off x="75438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Wolke 104"/>
          <p:cNvSpPr/>
          <p:nvPr/>
        </p:nvSpPr>
        <p:spPr bwMode="auto">
          <a:xfrm>
            <a:off x="8534400" y="2514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Wolke 105"/>
          <p:cNvSpPr/>
          <p:nvPr/>
        </p:nvSpPr>
        <p:spPr bwMode="auto">
          <a:xfrm>
            <a:off x="8534400" y="2895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Wolke 106"/>
          <p:cNvSpPr/>
          <p:nvPr/>
        </p:nvSpPr>
        <p:spPr bwMode="auto">
          <a:xfrm>
            <a:off x="8534400" y="3276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Wolke 107"/>
          <p:cNvSpPr/>
          <p:nvPr/>
        </p:nvSpPr>
        <p:spPr bwMode="auto">
          <a:xfrm>
            <a:off x="8534400" y="3657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Wolke 108"/>
          <p:cNvSpPr/>
          <p:nvPr/>
        </p:nvSpPr>
        <p:spPr bwMode="auto">
          <a:xfrm>
            <a:off x="8534400" y="4038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Wolke 109"/>
          <p:cNvSpPr/>
          <p:nvPr/>
        </p:nvSpPr>
        <p:spPr bwMode="auto">
          <a:xfrm>
            <a:off x="8534400" y="4419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Wolke 110"/>
          <p:cNvSpPr/>
          <p:nvPr/>
        </p:nvSpPr>
        <p:spPr bwMode="auto">
          <a:xfrm>
            <a:off x="8534400" y="4800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Wolke 111"/>
          <p:cNvSpPr/>
          <p:nvPr/>
        </p:nvSpPr>
        <p:spPr bwMode="auto">
          <a:xfrm>
            <a:off x="8534400" y="5181600"/>
            <a:ext cx="304800" cy="3048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13" name="Gruppieren 112"/>
          <p:cNvGrpSpPr/>
          <p:nvPr/>
        </p:nvGrpSpPr>
        <p:grpSpPr>
          <a:xfrm>
            <a:off x="6781800" y="3733800"/>
            <a:ext cx="569310" cy="304800"/>
            <a:chOff x="8382000" y="3124200"/>
            <a:chExt cx="1981200" cy="1060704"/>
          </a:xfrm>
        </p:grpSpPr>
        <p:cxnSp>
          <p:nvCxnSpPr>
            <p:cNvPr id="114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8" name="Gruppieren 117"/>
          <p:cNvGrpSpPr/>
          <p:nvPr/>
        </p:nvGrpSpPr>
        <p:grpSpPr>
          <a:xfrm>
            <a:off x="6781800" y="4114800"/>
            <a:ext cx="569310" cy="304800"/>
            <a:chOff x="8382000" y="3124200"/>
            <a:chExt cx="1981200" cy="1060704"/>
          </a:xfrm>
        </p:grpSpPr>
        <p:cxnSp>
          <p:nvCxnSpPr>
            <p:cNvPr id="119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" name="Ellipse 119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1" name="Gleichschenkliges Dreieck 120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2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3" name="Rechteck 122"/>
          <p:cNvSpPr/>
          <p:nvPr/>
        </p:nvSpPr>
        <p:spPr bwMode="auto">
          <a:xfrm>
            <a:off x="6934200" y="44958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grpSp>
        <p:nvGrpSpPr>
          <p:cNvPr id="124" name="Gruppieren 123"/>
          <p:cNvGrpSpPr/>
          <p:nvPr/>
        </p:nvGrpSpPr>
        <p:grpSpPr>
          <a:xfrm>
            <a:off x="6858000" y="2743200"/>
            <a:ext cx="430824" cy="533400"/>
            <a:chOff x="5562600" y="3810000"/>
            <a:chExt cx="1600200" cy="1981200"/>
          </a:xfrm>
        </p:grpSpPr>
        <p:sp>
          <p:nvSpPr>
            <p:cNvPr id="125" name="Bogen 124"/>
            <p:cNvSpPr/>
            <p:nvPr/>
          </p:nvSpPr>
          <p:spPr bwMode="auto">
            <a:xfrm>
              <a:off x="5638800" y="42672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6" name="Bogen 125"/>
            <p:cNvSpPr/>
            <p:nvPr/>
          </p:nvSpPr>
          <p:spPr bwMode="auto">
            <a:xfrm>
              <a:off x="5562600" y="4267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7" name="Bogen 126"/>
            <p:cNvSpPr/>
            <p:nvPr/>
          </p:nvSpPr>
          <p:spPr bwMode="auto">
            <a:xfrm flipV="1">
              <a:off x="5562600" y="3810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8" name="Gerade Verbindung 100"/>
            <p:cNvCxnSpPr>
              <a:endCxn id="125" idx="0"/>
            </p:cNvCxnSpPr>
            <p:nvPr/>
          </p:nvCxnSpPr>
          <p:spPr bwMode="auto">
            <a:xfrm flipH="1">
              <a:off x="5829300" y="4267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Ellipse 128"/>
            <p:cNvSpPr/>
            <p:nvPr/>
          </p:nvSpPr>
          <p:spPr bwMode="auto">
            <a:xfrm>
              <a:off x="6858000" y="4648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01"/>
            <p:cNvCxnSpPr/>
            <p:nvPr/>
          </p:nvCxnSpPr>
          <p:spPr bwMode="auto">
            <a:xfrm flipH="1">
              <a:off x="5791200" y="5334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1" name="Gruppieren 130"/>
          <p:cNvGrpSpPr/>
          <p:nvPr/>
        </p:nvGrpSpPr>
        <p:grpSpPr>
          <a:xfrm>
            <a:off x="6858000" y="3200400"/>
            <a:ext cx="430823" cy="533400"/>
            <a:chOff x="5562600" y="5029200"/>
            <a:chExt cx="1600200" cy="1981200"/>
          </a:xfrm>
        </p:grpSpPr>
        <p:sp>
          <p:nvSpPr>
            <p:cNvPr id="132" name="Bogen 131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3" name="Bogen 132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4" name="Bogen 133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5" name="Gerade Verbindung 100"/>
            <p:cNvCxnSpPr>
              <a:endCxn id="132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Ellipse 136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Bogen 137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9" name="Gruppieren 138"/>
          <p:cNvGrpSpPr/>
          <p:nvPr/>
        </p:nvGrpSpPr>
        <p:grpSpPr>
          <a:xfrm>
            <a:off x="6934200" y="2514600"/>
            <a:ext cx="361950" cy="228600"/>
            <a:chOff x="5867400" y="3200400"/>
            <a:chExt cx="1447800" cy="914400"/>
          </a:xfrm>
        </p:grpSpPr>
        <p:grpSp>
          <p:nvGrpSpPr>
            <p:cNvPr id="140" name="Gruppieren 139"/>
            <p:cNvGrpSpPr/>
            <p:nvPr/>
          </p:nvGrpSpPr>
          <p:grpSpPr>
            <a:xfrm>
              <a:off x="5867400" y="3200400"/>
              <a:ext cx="1447800" cy="914400"/>
              <a:chOff x="5867400" y="3200400"/>
              <a:chExt cx="1447800" cy="914400"/>
            </a:xfrm>
          </p:grpSpPr>
          <p:cxnSp>
            <p:nvCxnSpPr>
              <p:cNvPr id="142" name="Gerade Verbindung 7"/>
              <p:cNvCxnSpPr/>
              <p:nvPr/>
            </p:nvCxnSpPr>
            <p:spPr bwMode="auto">
              <a:xfrm>
                <a:off x="5867400" y="3200400"/>
                <a:ext cx="0" cy="9144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" name="Gerade Verbindung 8"/>
              <p:cNvCxnSpPr/>
              <p:nvPr/>
            </p:nvCxnSpPr>
            <p:spPr bwMode="auto">
              <a:xfrm>
                <a:off x="5867400" y="32004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4" name="Bogen 143"/>
              <p:cNvSpPr/>
              <p:nvPr/>
            </p:nvSpPr>
            <p:spPr bwMode="auto">
              <a:xfrm flipV="1">
                <a:off x="6172200" y="3200400"/>
                <a:ext cx="838200" cy="914400"/>
              </a:xfrm>
              <a:prstGeom prst="arc">
                <a:avLst>
                  <a:gd name="adj1" fmla="val 16200000"/>
                  <a:gd name="adj2" fmla="val 549044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Ellipse 144"/>
              <p:cNvSpPr/>
              <p:nvPr/>
            </p:nvSpPr>
            <p:spPr bwMode="auto">
              <a:xfrm>
                <a:off x="7010400" y="35052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41" name="Gerade Verbindung 16"/>
            <p:cNvCxnSpPr/>
            <p:nvPr/>
          </p:nvCxnSpPr>
          <p:spPr bwMode="auto">
            <a:xfrm>
              <a:off x="5867400" y="4114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6" name="Gruppieren 145"/>
          <p:cNvGrpSpPr/>
          <p:nvPr/>
        </p:nvGrpSpPr>
        <p:grpSpPr>
          <a:xfrm>
            <a:off x="7924800" y="2514600"/>
            <a:ext cx="569310" cy="304800"/>
            <a:chOff x="8382000" y="3124200"/>
            <a:chExt cx="1981200" cy="1060704"/>
          </a:xfrm>
        </p:grpSpPr>
        <p:cxnSp>
          <p:nvCxnSpPr>
            <p:cNvPr id="147" name="Gerade Verbindung 42"/>
            <p:cNvCxnSpPr/>
            <p:nvPr/>
          </p:nvCxnSpPr>
          <p:spPr bwMode="auto">
            <a:xfrm>
              <a:off x="98298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Ellipse 147"/>
            <p:cNvSpPr/>
            <p:nvPr/>
          </p:nvSpPr>
          <p:spPr bwMode="auto">
            <a:xfrm>
              <a:off x="9829800" y="3505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9" name="Gleichschenkliges Dreieck 148"/>
            <p:cNvSpPr/>
            <p:nvPr/>
          </p:nvSpPr>
          <p:spPr bwMode="auto">
            <a:xfrm rot="5400000">
              <a:off x="8842248" y="3197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0" name="Gerade Verbindung 79"/>
            <p:cNvCxnSpPr/>
            <p:nvPr/>
          </p:nvCxnSpPr>
          <p:spPr bwMode="auto">
            <a:xfrm>
              <a:off x="8382000" y="3657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2" name="Gruppieren 151"/>
          <p:cNvGrpSpPr/>
          <p:nvPr/>
        </p:nvGrpSpPr>
        <p:grpSpPr>
          <a:xfrm>
            <a:off x="6705600" y="5181600"/>
            <a:ext cx="571500" cy="228600"/>
            <a:chOff x="228600" y="2514600"/>
            <a:chExt cx="2286000" cy="914400"/>
          </a:xfrm>
        </p:grpSpPr>
        <p:cxnSp>
          <p:nvCxnSpPr>
            <p:cNvPr id="153" name="Gerade Verbindung 7"/>
            <p:cNvCxnSpPr/>
            <p:nvPr/>
          </p:nvCxnSpPr>
          <p:spPr bwMode="auto">
            <a:xfrm>
              <a:off x="1066800" y="25146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8"/>
            <p:cNvCxnSpPr/>
            <p:nvPr/>
          </p:nvCxnSpPr>
          <p:spPr bwMode="auto">
            <a:xfrm>
              <a:off x="1066800" y="2514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Bogen 154"/>
            <p:cNvSpPr/>
            <p:nvPr/>
          </p:nvSpPr>
          <p:spPr bwMode="auto">
            <a:xfrm flipV="1">
              <a:off x="1371600" y="25146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6" name="Gerade Verbindung 10"/>
            <p:cNvCxnSpPr/>
            <p:nvPr/>
          </p:nvCxnSpPr>
          <p:spPr bwMode="auto">
            <a:xfrm>
              <a:off x="228600" y="3200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" name="Ellipse 156"/>
            <p:cNvSpPr/>
            <p:nvPr/>
          </p:nvSpPr>
          <p:spPr bwMode="auto">
            <a:xfrm>
              <a:off x="762000" y="3048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8" name="Gerade Verbindung 12"/>
            <p:cNvCxnSpPr/>
            <p:nvPr/>
          </p:nvCxnSpPr>
          <p:spPr bwMode="auto">
            <a:xfrm>
              <a:off x="228600" y="27432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6"/>
            <p:cNvCxnSpPr/>
            <p:nvPr/>
          </p:nvCxnSpPr>
          <p:spPr bwMode="auto">
            <a:xfrm>
              <a:off x="1066800" y="3429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Ellipse 159"/>
            <p:cNvSpPr/>
            <p:nvPr/>
          </p:nvSpPr>
          <p:spPr bwMode="auto">
            <a:xfrm>
              <a:off x="2209800" y="2819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68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TTL, ECL…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742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Weitere Beispiele der Logikelementen</a:t>
            </a:r>
          </a:p>
        </p:txBody>
      </p:sp>
      <p:cxnSp>
        <p:nvCxnSpPr>
          <p:cNvPr id="4" name="Gerader Verbinder 3"/>
          <p:cNvCxnSpPr/>
          <p:nvPr/>
        </p:nvCxnSpPr>
        <p:spPr bwMode="auto">
          <a:xfrm>
            <a:off x="17526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>
            <a:off x="1752600" y="3352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r Verbinder 7"/>
          <p:cNvCxnSpPr/>
          <p:nvPr/>
        </p:nvCxnSpPr>
        <p:spPr bwMode="auto">
          <a:xfrm>
            <a:off x="17526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6764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1295400" y="3048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r Verbinder 13"/>
          <p:cNvCxnSpPr/>
          <p:nvPr/>
        </p:nvCxnSpPr>
        <p:spPr bwMode="auto">
          <a:xfrm flipV="1">
            <a:off x="2133600" y="2514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 flipV="1">
            <a:off x="2133600" y="3352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r Verbinder 16"/>
          <p:cNvCxnSpPr/>
          <p:nvPr/>
        </p:nvCxnSpPr>
        <p:spPr bwMode="auto">
          <a:xfrm flipV="1">
            <a:off x="4648200" y="2743200"/>
            <a:ext cx="3810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 rot="10800000">
            <a:off x="4648200" y="3048000"/>
            <a:ext cx="3810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>
            <a:off x="46482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r Verbinder 20"/>
          <p:cNvCxnSpPr/>
          <p:nvPr/>
        </p:nvCxnSpPr>
        <p:spPr bwMode="auto">
          <a:xfrm>
            <a:off x="4267200" y="3048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V="1">
            <a:off x="5029200" y="2514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 flipV="1">
            <a:off x="5029200" y="3352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2514600" y="3048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 flipH="1">
            <a:off x="2895600" y="2743200"/>
            <a:ext cx="304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 flipV="1">
            <a:off x="3200400" y="2514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r Verbinder 29"/>
          <p:cNvCxnSpPr/>
          <p:nvPr/>
        </p:nvCxnSpPr>
        <p:spPr bwMode="auto">
          <a:xfrm flipV="1">
            <a:off x="32004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Gleichschenkliges Dreieck 14336"/>
          <p:cNvSpPr/>
          <p:nvPr/>
        </p:nvSpPr>
        <p:spPr bwMode="auto">
          <a:xfrm rot="5400000">
            <a:off x="6362699" y="3314701"/>
            <a:ext cx="304801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0" name="Gerader Verbinder 14339"/>
          <p:cNvCxnSpPr/>
          <p:nvPr/>
        </p:nvCxnSpPr>
        <p:spPr bwMode="auto">
          <a:xfrm>
            <a:off x="6629400" y="3276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6019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>
            <a:off x="6629400" y="4191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 flipV="1">
            <a:off x="70104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 flipH="1">
            <a:off x="6781800" y="28956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 flipV="1">
            <a:off x="70104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6172200" y="3429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 flipV="1">
            <a:off x="6172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r Verbinder 52"/>
          <p:cNvCxnSpPr/>
          <p:nvPr/>
        </p:nvCxnSpPr>
        <p:spPr bwMode="auto">
          <a:xfrm flipV="1">
            <a:off x="7010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r Verbinder 53"/>
          <p:cNvCxnSpPr/>
          <p:nvPr/>
        </p:nvCxnSpPr>
        <p:spPr bwMode="auto">
          <a:xfrm>
            <a:off x="1752600" y="4191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>
            <a:off x="17526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17526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16764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>
            <a:endCxn id="14350" idx="2"/>
          </p:cNvCxnSpPr>
          <p:nvPr/>
        </p:nvCxnSpPr>
        <p:spPr bwMode="auto">
          <a:xfrm>
            <a:off x="1295400" y="4495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 flipV="1">
            <a:off x="21336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r Verbinder 59"/>
          <p:cNvCxnSpPr/>
          <p:nvPr/>
        </p:nvCxnSpPr>
        <p:spPr bwMode="auto">
          <a:xfrm flipV="1">
            <a:off x="2133600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Ellipse 14349"/>
          <p:cNvSpPr/>
          <p:nvPr/>
        </p:nvSpPr>
        <p:spPr bwMode="auto">
          <a:xfrm>
            <a:off x="1524000" y="4419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r Verbinder 62"/>
          <p:cNvCxnSpPr/>
          <p:nvPr/>
        </p:nvCxnSpPr>
        <p:spPr bwMode="auto">
          <a:xfrm>
            <a:off x="25146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 flipH="1">
            <a:off x="2895600" y="4191000"/>
            <a:ext cx="304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 flipV="1">
            <a:off x="32004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 flipV="1">
            <a:off x="32004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2819400" y="4419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r Verbinder 68"/>
          <p:cNvCxnSpPr/>
          <p:nvPr/>
        </p:nvCxnSpPr>
        <p:spPr bwMode="auto">
          <a:xfrm>
            <a:off x="4724400" y="4495800"/>
            <a:ext cx="3810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4724400" y="4191000"/>
            <a:ext cx="3810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>
            <a:off x="4724400" y="4191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>
            <a:off x="4343400" y="4495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 flipV="1">
            <a:off x="51054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 flipV="1">
            <a:off x="5105400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56" name="Gruppieren 14355"/>
          <p:cNvGrpSpPr/>
          <p:nvPr/>
        </p:nvGrpSpPr>
        <p:grpSpPr>
          <a:xfrm flipH="1">
            <a:off x="6400800" y="4038600"/>
            <a:ext cx="228600" cy="304801"/>
            <a:chOff x="6248400" y="3962400"/>
            <a:chExt cx="228600" cy="304801"/>
          </a:xfrm>
        </p:grpSpPr>
        <p:sp>
          <p:nvSpPr>
            <p:cNvPr id="78" name="Gleichschenkliges Dreieck 77"/>
            <p:cNvSpPr/>
            <p:nvPr/>
          </p:nvSpPr>
          <p:spPr bwMode="auto">
            <a:xfrm rot="5400000">
              <a:off x="6210299" y="4000501"/>
              <a:ext cx="304801" cy="2286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Gerader Verbinder 78"/>
            <p:cNvCxnSpPr/>
            <p:nvPr/>
          </p:nvCxnSpPr>
          <p:spPr bwMode="auto">
            <a:xfrm>
              <a:off x="6477000" y="3962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0" name="Gerader Verbinder 79"/>
          <p:cNvCxnSpPr/>
          <p:nvPr/>
        </p:nvCxnSpPr>
        <p:spPr bwMode="auto">
          <a:xfrm>
            <a:off x="60198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r Verbinder 81"/>
          <p:cNvCxnSpPr/>
          <p:nvPr/>
        </p:nvCxnSpPr>
        <p:spPr bwMode="auto">
          <a:xfrm flipV="1">
            <a:off x="70104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r Verbinder 82"/>
          <p:cNvCxnSpPr/>
          <p:nvPr/>
        </p:nvCxnSpPr>
        <p:spPr bwMode="auto">
          <a:xfrm flipH="1">
            <a:off x="6781800" y="43434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r Verbinder 83"/>
          <p:cNvCxnSpPr/>
          <p:nvPr/>
        </p:nvCxnSpPr>
        <p:spPr bwMode="auto">
          <a:xfrm flipV="1">
            <a:off x="70104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r Verbinder 84"/>
          <p:cNvCxnSpPr/>
          <p:nvPr/>
        </p:nvCxnSpPr>
        <p:spPr bwMode="auto">
          <a:xfrm>
            <a:off x="6172200" y="4191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r Verbinder 85"/>
          <p:cNvCxnSpPr/>
          <p:nvPr/>
        </p:nvCxnSpPr>
        <p:spPr bwMode="auto">
          <a:xfrm flipV="1">
            <a:off x="61722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r Verbinder 86"/>
          <p:cNvCxnSpPr/>
          <p:nvPr/>
        </p:nvCxnSpPr>
        <p:spPr bwMode="auto">
          <a:xfrm flipV="1">
            <a:off x="70104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6477000" y="4419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65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3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</a:t>
            </a:r>
          </a:p>
          <a:p>
            <a:r>
              <a:rPr lang="de-DE" dirty="0" smtClean="0"/>
              <a:t>U1 = 0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124200" y="2895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1148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1148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5510617" y="3429000"/>
            <a:ext cx="678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5-2*0.6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48006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4419600" y="30480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5181600" y="39624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181600" y="251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0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</a:t>
            </a:r>
          </a:p>
          <a:p>
            <a:r>
              <a:rPr lang="de-DE" dirty="0" smtClean="0"/>
              <a:t>U1 = 1; U2 = 1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  <p:cxnSp>
        <p:nvCxnSpPr>
          <p:cNvPr id="6" name="Gerade Verbindung mit Pfeil 5"/>
          <p:cNvCxnSpPr/>
          <p:nvPr/>
        </p:nvCxnSpPr>
        <p:spPr bwMode="auto">
          <a:xfrm>
            <a:off x="41148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84343" y="3429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5510617" y="3429000"/>
            <a:ext cx="678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5-2*0.6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4679516" y="25146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~0</a:t>
            </a:r>
            <a:endParaRPr lang="en-US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48006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172200" y="3429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~0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4724400" y="3733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4454065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5216065" y="3962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5147136" y="25146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3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Logische Bausteine in TTL-Technik haben gegenüber </a:t>
            </a:r>
            <a:r>
              <a:rPr lang="de-DE" dirty="0">
                <a:hlinkClick r:id="rId2" tooltip="Complementary Metal Oxide Semiconductor"/>
              </a:rPr>
              <a:t>CMOS</a:t>
            </a:r>
            <a:r>
              <a:rPr lang="de-DE" dirty="0"/>
              <a:t>-Bausteinen den Vorteil, </a:t>
            </a:r>
            <a:r>
              <a:rPr lang="de-DE" b="1" dirty="0"/>
              <a:t>dass sie unempfindlicher gegenüber elektrostatischen Entladungen sind. </a:t>
            </a:r>
            <a:r>
              <a:rPr lang="de-DE" dirty="0"/>
              <a:t>Der Nachteil liegt wegen der stromgesteuerten Transistoren in einer im Vergleich zu CMOS deutlich höheren </a:t>
            </a:r>
            <a:r>
              <a:rPr lang="de-DE" b="1" dirty="0"/>
              <a:t>Leistungsaufnahme </a:t>
            </a:r>
            <a:r>
              <a:rPr lang="de-DE" dirty="0"/>
              <a:t>(Stromverbrauch) bei statischem Betrieb</a:t>
            </a:r>
            <a:r>
              <a:rPr lang="de-DE" dirty="0" smtClean="0"/>
              <a:t>.</a:t>
            </a:r>
          </a:p>
          <a:p>
            <a:r>
              <a:rPr lang="de-DE" dirty="0"/>
              <a:t>Eine Besonderheit von TTL-Schaltungen besteht darin, dass an Eingängen jedes Potential zwischen 0 V und 5 V liegen darf und sie daher auch </a:t>
            </a:r>
            <a:r>
              <a:rPr lang="de-DE" b="1" dirty="0" err="1"/>
              <a:t>unbeschaltet</a:t>
            </a:r>
            <a:r>
              <a:rPr lang="de-DE" b="1" dirty="0"/>
              <a:t> bleiben dürfen</a:t>
            </a:r>
            <a:r>
              <a:rPr lang="de-DE" dirty="0"/>
              <a:t>, ohne dass </a:t>
            </a:r>
            <a:r>
              <a:rPr lang="de-DE" dirty="0" err="1"/>
              <a:t>untolerierbar</a:t>
            </a:r>
            <a:r>
              <a:rPr lang="de-DE" dirty="0"/>
              <a:t> große Querströme entstehen. Eine Besonderheit einer diskret aufgebauten TTL-Schaltung besteht darin, dass </a:t>
            </a:r>
            <a:r>
              <a:rPr lang="de-DE" dirty="0" err="1"/>
              <a:t>unbeschaltete</a:t>
            </a:r>
            <a:r>
              <a:rPr lang="de-DE" dirty="0"/>
              <a:t> Eingänge wirken, als lägen sie auf High-Pegel.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085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ECL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838200"/>
            <a:ext cx="66675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7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ECL-Familie gehört zu den schnellsten erhältlichen Logikfamilien. Dies wird erreicht, da (anders als zum Beispiel bei der </a:t>
            </a:r>
            <a:r>
              <a:rPr lang="de-DE" dirty="0">
                <a:hlinkClick r:id="rId2" tooltip="Transistor-Transistor-Logik"/>
              </a:rPr>
              <a:t>Transistor-Transistor-Logik</a:t>
            </a:r>
            <a:r>
              <a:rPr lang="de-DE" dirty="0"/>
              <a:t>) im normalen Betriebszustand kein Transistor in Sättigung geht. </a:t>
            </a:r>
            <a:endParaRPr lang="de-DE" dirty="0" smtClean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2252662"/>
            <a:ext cx="41910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0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en-US" dirty="0"/>
              <a:t>Neuromorphic silicon neuron circuits </a:t>
            </a:r>
            <a:endParaRPr lang="de-DE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209800"/>
            <a:ext cx="3767439" cy="4267200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 bwMode="auto">
          <a:xfrm>
            <a:off x="6477000" y="3429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7260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www.youtube.com/watch?v=ZoT82NDpcvQ</a:t>
            </a:r>
            <a:endParaRPr lang="en-US" dirty="0" smtClean="0"/>
          </a:p>
          <a:p>
            <a:r>
              <a:rPr lang="de-DE" dirty="0"/>
              <a:t>https://www.youtube.com/watch?v=S-4Yu3pB_dk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278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Es geht auch einfacher…</a:t>
            </a:r>
          </a:p>
          <a:p>
            <a:r>
              <a:rPr lang="de-DE" dirty="0" smtClean="0"/>
              <a:t>EXNOR </a:t>
            </a:r>
            <a:r>
              <a:rPr lang="de-DE" dirty="0"/>
              <a:t>kann </a:t>
            </a:r>
            <a:r>
              <a:rPr lang="de-DE" dirty="0" smtClean="0"/>
              <a:t>mit AND</a:t>
            </a:r>
            <a:r>
              <a:rPr lang="de-DE" dirty="0"/>
              <a:t>, </a:t>
            </a:r>
            <a:r>
              <a:rPr lang="de-DE" dirty="0" smtClean="0"/>
              <a:t>OR </a:t>
            </a:r>
            <a:r>
              <a:rPr lang="de-DE" dirty="0"/>
              <a:t>und Inverter </a:t>
            </a:r>
            <a:r>
              <a:rPr lang="de-DE" dirty="0" smtClean="0"/>
              <a:t>realisiert 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3" name="Gruppieren 42"/>
          <p:cNvGrpSpPr/>
          <p:nvPr/>
        </p:nvGrpSpPr>
        <p:grpSpPr>
          <a:xfrm>
            <a:off x="914400" y="1828800"/>
            <a:ext cx="1600200" cy="1981200"/>
            <a:chOff x="5562600" y="5029200"/>
            <a:chExt cx="1600200" cy="1981200"/>
          </a:xfrm>
        </p:grpSpPr>
        <p:sp>
          <p:nvSpPr>
            <p:cNvPr id="65" name="Bogen 64"/>
            <p:cNvSpPr/>
            <p:nvPr/>
          </p:nvSpPr>
          <p:spPr bwMode="auto">
            <a:xfrm>
              <a:off x="56388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6" name="Bogen 65"/>
            <p:cNvSpPr/>
            <p:nvPr/>
          </p:nvSpPr>
          <p:spPr bwMode="auto">
            <a:xfrm>
              <a:off x="5562600" y="5486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7" name="Bogen 66"/>
            <p:cNvSpPr/>
            <p:nvPr/>
          </p:nvSpPr>
          <p:spPr bwMode="auto">
            <a:xfrm flipV="1">
              <a:off x="5562600" y="5029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8" name="Gerade Verbindung 100"/>
            <p:cNvCxnSpPr>
              <a:endCxn id="65" idx="0"/>
            </p:cNvCxnSpPr>
            <p:nvPr/>
          </p:nvCxnSpPr>
          <p:spPr bwMode="auto">
            <a:xfrm flipH="1">
              <a:off x="5829300" y="5486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101"/>
            <p:cNvCxnSpPr/>
            <p:nvPr/>
          </p:nvCxnSpPr>
          <p:spPr bwMode="auto">
            <a:xfrm flipH="1">
              <a:off x="5791200" y="6553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Ellipse 69"/>
            <p:cNvSpPr/>
            <p:nvPr/>
          </p:nvSpPr>
          <p:spPr bwMode="auto">
            <a:xfrm>
              <a:off x="6858000" y="5867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Bogen 70"/>
            <p:cNvSpPr/>
            <p:nvPr/>
          </p:nvSpPr>
          <p:spPr bwMode="auto">
            <a:xfrm>
              <a:off x="5715000" y="5486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86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3447</Words>
  <Application>Microsoft Office PowerPoint</Application>
  <PresentationFormat>Bildschirmpräsentation (4:3)</PresentationFormat>
  <Paragraphs>1240</Paragraphs>
  <Slides>89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89</vt:i4>
      </vt:variant>
    </vt:vector>
  </HeadingPairs>
  <TitlesOfParts>
    <vt:vector size="91" baseType="lpstr">
      <vt:lpstr>Arial</vt:lpstr>
      <vt:lpstr>SDSSMALL2_2</vt:lpstr>
      <vt:lpstr>Design digitaler Schaltkreise Vorlesung 3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Multiplexer</vt:lpstr>
      <vt:lpstr>Multiplexer</vt:lpstr>
      <vt:lpstr>Multiplexer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Latch, Flipflop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TTL, ECL…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1507</cp:revision>
  <dcterms:created xsi:type="dcterms:W3CDTF">2010-08-30T10:07:17Z</dcterms:created>
  <dcterms:modified xsi:type="dcterms:W3CDTF">2019-05-19T19:14:10Z</dcterms:modified>
</cp:coreProperties>
</file>